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314" r:id="rId3"/>
    <p:sldId id="315" r:id="rId4"/>
    <p:sldId id="316" r:id="rId5"/>
    <p:sldId id="258" r:id="rId6"/>
    <p:sldId id="259" r:id="rId7"/>
    <p:sldId id="260" r:id="rId8"/>
    <p:sldId id="261" r:id="rId9"/>
    <p:sldId id="262" r:id="rId10"/>
    <p:sldId id="312" r:id="rId11"/>
    <p:sldId id="313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29" r:id="rId58"/>
    <p:sldId id="308" r:id="rId59"/>
    <p:sldId id="309" r:id="rId60"/>
    <p:sldId id="310" r:id="rId61"/>
    <p:sldId id="311" r:id="rId62"/>
  </p:sldIdLst>
  <p:sldSz cx="9144000" cy="6858000" type="screen4x3"/>
  <p:notesSz cx="6858000" cy="9144000"/>
  <p:custDataLst>
    <p:tags r:id="rId6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hwalbe" initials="ks" lastIdx="0" clrIdx="0"/>
  <p:cmAuthor id="2" name="Rafael Ignacio Bonilla Armijos" initials="RIBA" lastIdx="0" clrIdx="1"/>
  <p:cmAuthor id="3" name="Stulga, Michele L" initials="SML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5" d="100"/>
          <a:sy n="65" d="100"/>
        </p:scale>
        <p:origin x="1304" y="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9" Type="http://schemas.openxmlformats.org/officeDocument/2006/relationships/tags" Target="tags/tag1.xml"/><Relationship Id="rId68" Type="http://schemas.openxmlformats.org/officeDocument/2006/relationships/commentAuthors" Target="commentAuthors.xml"/><Relationship Id="rId67" Type="http://schemas.openxmlformats.org/officeDocument/2006/relationships/tableStyles" Target="tableStyles.xml"/><Relationship Id="rId66" Type="http://schemas.openxmlformats.org/officeDocument/2006/relationships/viewProps" Target="viewProps.xml"/><Relationship Id="rId65" Type="http://schemas.openxmlformats.org/officeDocument/2006/relationships/presProps" Target="presProps.xml"/><Relationship Id="rId64" Type="http://schemas.openxmlformats.org/officeDocument/2006/relationships/handoutMaster" Target="handoutMasters/handoutMaster1.xml"/><Relationship Id="rId63" Type="http://schemas.openxmlformats.org/officeDocument/2006/relationships/notesMaster" Target="notesMasters/notesMaster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showMasterSp="0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8650" y="6156519"/>
            <a:ext cx="7886700" cy="365125"/>
          </a:xfr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 dirty="0"/>
              <a:t>Information Technology Project Management, Ninth Edition. © 2019 Cengage.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8650" y="6156519"/>
            <a:ext cx="7886700" cy="365125"/>
          </a:xfrm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Ninth Edition. © 2019 Cengage.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870585" rtl="0" eaLnBrk="1" latinLnBrk="0" hangingPunct="1">
        <a:lnSpc>
          <a:spcPct val="90000"/>
        </a:lnSpc>
        <a:spcBef>
          <a:spcPct val="0"/>
        </a:spcBef>
        <a:buNone/>
        <a:defRPr sz="419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7805" indent="-217805" algn="l" defTabSz="870585" rtl="0" eaLnBrk="1" latinLnBrk="0" hangingPunct="1">
        <a:lnSpc>
          <a:spcPct val="90000"/>
        </a:lnSpc>
        <a:spcBef>
          <a:spcPct val="191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1pPr>
      <a:lvl2pPr marL="653415" indent="-217805" algn="l" defTabSz="87058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85" kern="1200">
          <a:solidFill>
            <a:schemeClr val="tx1"/>
          </a:solidFill>
          <a:latin typeface="+mn-lt"/>
          <a:ea typeface="+mn-ea"/>
          <a:cs typeface="+mn-cs"/>
        </a:defRPr>
      </a:lvl2pPr>
      <a:lvl3pPr marL="1088390" indent="-217805" algn="l" defTabSz="87058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524000" indent="-217805" algn="l" defTabSz="87058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15" kern="1200">
          <a:solidFill>
            <a:schemeClr val="tx1"/>
          </a:solidFill>
          <a:latin typeface="+mn-lt"/>
          <a:ea typeface="+mn-ea"/>
          <a:cs typeface="+mn-cs"/>
        </a:defRPr>
      </a:lvl4pPr>
      <a:lvl5pPr marL="1959610" indent="-217805" algn="l" defTabSz="87058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15" kern="1200">
          <a:solidFill>
            <a:schemeClr val="tx1"/>
          </a:solidFill>
          <a:latin typeface="+mn-lt"/>
          <a:ea typeface="+mn-ea"/>
          <a:cs typeface="+mn-cs"/>
        </a:defRPr>
      </a:lvl5pPr>
      <a:lvl6pPr marL="2394585" indent="-217805" algn="l" defTabSz="87058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15" kern="1200">
          <a:solidFill>
            <a:schemeClr val="tx1"/>
          </a:solidFill>
          <a:latin typeface="+mn-lt"/>
          <a:ea typeface="+mn-ea"/>
          <a:cs typeface="+mn-cs"/>
        </a:defRPr>
      </a:lvl6pPr>
      <a:lvl7pPr marL="2830195" indent="-217805" algn="l" defTabSz="87058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15" kern="1200">
          <a:solidFill>
            <a:schemeClr val="tx1"/>
          </a:solidFill>
          <a:latin typeface="+mn-lt"/>
          <a:ea typeface="+mn-ea"/>
          <a:cs typeface="+mn-cs"/>
        </a:defRPr>
      </a:lvl7pPr>
      <a:lvl8pPr marL="3265805" indent="-217805" algn="l" defTabSz="87058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15" kern="1200">
          <a:solidFill>
            <a:schemeClr val="tx1"/>
          </a:solidFill>
          <a:latin typeface="+mn-lt"/>
          <a:ea typeface="+mn-ea"/>
          <a:cs typeface="+mn-cs"/>
        </a:defRPr>
      </a:lvl8pPr>
      <a:lvl9pPr marL="3701415" indent="-217805" algn="l" defTabSz="87058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70585" rtl="0" eaLnBrk="1" latinLnBrk="0" hangingPunct="1">
        <a:defRPr sz="1715" kern="1200">
          <a:solidFill>
            <a:schemeClr val="tx1"/>
          </a:solidFill>
          <a:latin typeface="+mn-lt"/>
          <a:ea typeface="+mn-ea"/>
          <a:cs typeface="+mn-cs"/>
        </a:defRPr>
      </a:lvl1pPr>
      <a:lvl2pPr marL="435610" algn="l" defTabSz="870585" rtl="0" eaLnBrk="1" latinLnBrk="0" hangingPunct="1">
        <a:defRPr sz="1715" kern="1200">
          <a:solidFill>
            <a:schemeClr val="tx1"/>
          </a:solidFill>
          <a:latin typeface="+mn-lt"/>
          <a:ea typeface="+mn-ea"/>
          <a:cs typeface="+mn-cs"/>
        </a:defRPr>
      </a:lvl2pPr>
      <a:lvl3pPr marL="870585" algn="l" defTabSz="870585" rtl="0" eaLnBrk="1" latinLnBrk="0" hangingPunct="1">
        <a:defRPr sz="1715" kern="1200">
          <a:solidFill>
            <a:schemeClr val="tx1"/>
          </a:solidFill>
          <a:latin typeface="+mn-lt"/>
          <a:ea typeface="+mn-ea"/>
          <a:cs typeface="+mn-cs"/>
        </a:defRPr>
      </a:lvl3pPr>
      <a:lvl4pPr marL="1306195" algn="l" defTabSz="870585" rtl="0" eaLnBrk="1" latinLnBrk="0" hangingPunct="1">
        <a:defRPr sz="1715" kern="1200">
          <a:solidFill>
            <a:schemeClr val="tx1"/>
          </a:solidFill>
          <a:latin typeface="+mn-lt"/>
          <a:ea typeface="+mn-ea"/>
          <a:cs typeface="+mn-cs"/>
        </a:defRPr>
      </a:lvl4pPr>
      <a:lvl5pPr marL="1741805" algn="l" defTabSz="870585" rtl="0" eaLnBrk="1" latinLnBrk="0" hangingPunct="1">
        <a:defRPr sz="1715" kern="1200">
          <a:solidFill>
            <a:schemeClr val="tx1"/>
          </a:solidFill>
          <a:latin typeface="+mn-lt"/>
          <a:ea typeface="+mn-ea"/>
          <a:cs typeface="+mn-cs"/>
        </a:defRPr>
      </a:lvl5pPr>
      <a:lvl6pPr marL="2177415" algn="l" defTabSz="870585" rtl="0" eaLnBrk="1" latinLnBrk="0" hangingPunct="1">
        <a:defRPr sz="1715" kern="1200">
          <a:solidFill>
            <a:schemeClr val="tx1"/>
          </a:solidFill>
          <a:latin typeface="+mn-lt"/>
          <a:ea typeface="+mn-ea"/>
          <a:cs typeface="+mn-cs"/>
        </a:defRPr>
      </a:lvl6pPr>
      <a:lvl7pPr marL="2612390" algn="l" defTabSz="870585" rtl="0" eaLnBrk="1" latinLnBrk="0" hangingPunct="1">
        <a:defRPr sz="1715" kern="1200">
          <a:solidFill>
            <a:schemeClr val="tx1"/>
          </a:solidFill>
          <a:latin typeface="+mn-lt"/>
          <a:ea typeface="+mn-ea"/>
          <a:cs typeface="+mn-cs"/>
        </a:defRPr>
      </a:lvl7pPr>
      <a:lvl8pPr marL="3048000" algn="l" defTabSz="870585" rtl="0" eaLnBrk="1" latinLnBrk="0" hangingPunct="1">
        <a:defRPr sz="1715" kern="1200">
          <a:solidFill>
            <a:schemeClr val="tx1"/>
          </a:solidFill>
          <a:latin typeface="+mn-lt"/>
          <a:ea typeface="+mn-ea"/>
          <a:cs typeface="+mn-cs"/>
        </a:defRPr>
      </a:lvl8pPr>
      <a:lvl9pPr marL="3483610" algn="l" defTabSz="870585" rtl="0" eaLnBrk="1" latinLnBrk="0" hangingPunct="1">
        <a:defRPr sz="17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slide" Target="slide14.xml"/><Relationship Id="rId4" Type="http://schemas.openxmlformats.org/officeDocument/2006/relationships/slide" Target="slide13.xml"/><Relationship Id="rId3" Type="http://schemas.openxmlformats.org/officeDocument/2006/relationships/slide" Target="slide11.xml"/><Relationship Id="rId2" Type="http://schemas.openxmlformats.org/officeDocument/2006/relationships/slide" Target="slide8.xml"/><Relationship Id="rId1" Type="http://schemas.openxmlformats.org/officeDocument/2006/relationships/slide" Target="slide7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hyperlink" Target="https://www.studocu.com/hk?utm_campaign=shared-document&amp;utm_source=studocu-document&amp;utm_medium=social_sharing&amp;utm_content=lecture-1-intro-and-it-context-v2" TargetMode="External"/><Relationship Id="rId3" Type="http://schemas.openxmlformats.org/officeDocument/2006/relationships/image" Target="../media/image18.png"/><Relationship Id="rId2" Type="http://schemas.openxmlformats.org/officeDocument/2006/relationships/image" Target="../media/image28.png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1" Type="http://schemas.openxmlformats.org/officeDocument/2006/relationships/hyperlink" Target="https://www.studocu.com/hk?utm_campaign=shared-document&amp;utm_source=studocu-document&amp;utm_medium=social_sharing&amp;utm_content=lecture-1-intro-and-it-context-v2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1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9.png"/><Relationship Id="rId2" Type="http://schemas.openxmlformats.org/officeDocument/2006/relationships/hyperlink" Target="https://www.pmi.org.hk/" TargetMode="External"/><Relationship Id="rId1" Type="http://schemas.openxmlformats.org/officeDocument/2006/relationships/hyperlink" Target="https://www.pmi.org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1" Type="http://schemas.openxmlformats.org/officeDocument/2006/relationships/hyperlink" Target="mailto:610953596@qq.com" TargetMode="Externa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8.png"/><Relationship Id="rId6" Type="http://schemas.openxmlformats.org/officeDocument/2006/relationships/image" Target="../media/image35.png"/><Relationship Id="rId5" Type="http://schemas.openxmlformats.org/officeDocument/2006/relationships/image" Target="../media/image17.png"/><Relationship Id="rId4" Type="http://schemas.openxmlformats.org/officeDocument/2006/relationships/image" Target="../media/image32.png"/><Relationship Id="rId3" Type="http://schemas.openxmlformats.org/officeDocument/2006/relationships/image" Target="../media/image43.png"/><Relationship Id="rId2" Type="http://schemas.openxmlformats.org/officeDocument/2006/relationships/hyperlink" Target="https://pmtexts.com/free-resources/brief-guide-to-project-2010/" TargetMode="External"/><Relationship Id="rId1" Type="http://schemas.openxmlformats.org/officeDocument/2006/relationships/hyperlink" Target="https://www.microsoft.com/en-us/microsoft-365/project/project-management-software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0.png"/><Relationship Id="rId2" Type="http://schemas.openxmlformats.org/officeDocument/2006/relationships/image" Target="../media/image29.png"/><Relationship Id="rId1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1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4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8.png"/><Relationship Id="rId4" Type="http://schemas.openxmlformats.org/officeDocument/2006/relationships/image" Target="../media/image32.png"/><Relationship Id="rId3" Type="http://schemas.openxmlformats.org/officeDocument/2006/relationships/image" Target="../media/image60.png"/><Relationship Id="rId2" Type="http://schemas.openxmlformats.org/officeDocument/2006/relationships/image" Target="../media/image28.png"/><Relationship Id="rId1" Type="http://schemas.openxmlformats.org/officeDocument/2006/relationships/hyperlink" Target="https://www.techtarget.com/searchsoftwarequality/definition/systems-development-life-cycle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hemeOverride" Target="../theme/themeOverride1.xml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hyperlink" Target="https://opportunity.linkedin.com/skills-for-in-demand-jobs" TargetMode="External"/><Relationship Id="rId1" Type="http://schemas.openxmlformats.org/officeDocument/2006/relationships/hyperlink" Target="https://www.pmi.org/learning/careers/talent-gap-2021" TargetMode="External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6.png"/><Relationship Id="rId2" Type="http://schemas.openxmlformats.org/officeDocument/2006/relationships/image" Target="../media/image62.png"/><Relationship Id="rId1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23.png"/><Relationship Id="rId1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3" Type="http://schemas.openxmlformats.org/officeDocument/2006/relationships/image" Target="../media/image62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3.png"/><Relationship Id="rId1" Type="http://schemas.openxmlformats.org/officeDocument/2006/relationships/hyperlink" Target="https://agilemanifesto.org/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hyperlink" Target="https://agilemanifesto.org/" TargetMode="External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hyperlink" Target="https://en.wikipedia.org/wiki/Scrum_(software_development)" TargetMode="External"/><Relationship Id="rId2" Type="http://schemas.openxmlformats.org/officeDocument/2006/relationships/image" Target="../media/image74.png"/><Relationship Id="rId1" Type="http://schemas.openxmlformats.org/officeDocument/2006/relationships/hyperlink" Target="https://www.axosoft.com/scrum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1" Type="http://schemas.openxmlformats.org/officeDocument/2006/relationships/hyperlink" Target="https://kathyschwalbe.files.wordpress.com/2018/06/schwalbe-itpm-9e-chapter-1.pdf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676400"/>
            <a:ext cx="7886700" cy="3216274"/>
          </a:xfrm>
        </p:spPr>
        <p:txBody>
          <a:bodyPr>
            <a:normAutofit/>
          </a:bodyPr>
          <a:lstStyle/>
          <a:p>
            <a:pPr algn="ctr"/>
            <a:r>
              <a:rPr lang="zh-CN" altLang="en-US" sz="6000" b="1" dirty="0">
                <a:latin typeface="宋体" panose="02010600030101010101" pitchFamily="2" charset="-122"/>
                <a:ea typeface="宋体" panose="02010600030101010101" pitchFamily="2" charset="-122"/>
              </a:rPr>
              <a:t>软件项目管理</a:t>
            </a:r>
            <a:br>
              <a:rPr lang="en-US" altLang="zh-CN" sz="4400" b="1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lang="en-US" altLang="zh-CN" sz="4400" b="1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lang="en-US" altLang="zh-CN" sz="4400" b="1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主讲：赵梦辰</a:t>
            </a:r>
            <a:endParaRPr lang="zh-CN" altLang="en-US" sz="4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Information Technology Project Management, Ninth Edition. © 2019 Cengage.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/>
          </a:p>
        </p:txBody>
      </p:sp>
      <p:pic>
        <p:nvPicPr>
          <p:cNvPr id="6" name="图片 5" descr="图片包含 图示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356"/>
            <a:ext cx="9144000" cy="55014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 148"/>
          <p:cNvSpPr/>
          <p:nvPr/>
        </p:nvSpPr>
        <p:spPr>
          <a:xfrm>
            <a:off x="2329002" y="4902723"/>
            <a:ext cx="1879091" cy="309369"/>
          </a:xfrm>
          <a:prstGeom prst="rect">
            <a:avLst/>
          </a:prstGeom>
          <a:solidFill>
            <a:srgbClr val="CFFFC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0" name="textbox 150"/>
          <p:cNvSpPr/>
          <p:nvPr/>
        </p:nvSpPr>
        <p:spPr>
          <a:xfrm>
            <a:off x="516243" y="1151389"/>
            <a:ext cx="8276590" cy="474535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63220" indent="-350520" algn="l" rtl="0" eaLnBrk="0">
              <a:lnSpc>
                <a:spcPct val="97000"/>
              </a:lnSpc>
            </a:pPr>
            <a:r>
              <a:rPr sz="1900" kern="0" spc="3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Projects come in all shapes and</a:t>
            </a:r>
            <a:r>
              <a:rPr sz="21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sizes.</a:t>
            </a: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</a:t>
            </a: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following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attributes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he</a:t>
            </a: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lp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define a project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furthe</a:t>
            </a: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r: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90220" algn="l" rtl="0" eaLnBrk="0">
              <a:lnSpc>
                <a:spcPct val="88000"/>
              </a:lnSpc>
              <a:spcBef>
                <a:spcPts val="1480"/>
              </a:spcBef>
              <a:tabLst>
                <a:tab pos="625475" algn="l"/>
              </a:tabLst>
            </a:pP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i="1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i="1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2000" i="1" kern="0" spc="-2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has </a:t>
            </a:r>
            <a:r>
              <a:rPr sz="2000" i="1" kern="0" spc="2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 unique</a:t>
            </a:r>
            <a:r>
              <a:rPr sz="2000" i="1" kern="0" spc="-25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2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purpo</a:t>
            </a:r>
            <a:r>
              <a:rPr sz="2000" i="1" kern="0" spc="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se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90220" algn="l" rtl="0" eaLnBrk="0">
              <a:lnSpc>
                <a:spcPct val="88000"/>
              </a:lnSpc>
              <a:spcBef>
                <a:spcPts val="1190"/>
              </a:spcBef>
              <a:tabLst>
                <a:tab pos="625475" algn="l"/>
              </a:tabLst>
            </a:pP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i="1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i="1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2000" i="1" kern="0" spc="-2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i</a:t>
            </a:r>
            <a:r>
              <a:rPr sz="2000" i="1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 </a:t>
            </a:r>
            <a:r>
              <a:rPr sz="2000" i="1" kern="0" spc="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temporary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90220" algn="l" rtl="0" eaLnBrk="0">
              <a:lnSpc>
                <a:spcPct val="88000"/>
              </a:lnSpc>
              <a:spcBef>
                <a:spcPts val="1190"/>
              </a:spcBef>
              <a:tabLst>
                <a:tab pos="625475" algn="l"/>
              </a:tabLst>
            </a:pP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i="1" kern="0" spc="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2000" i="1" kern="0" spc="-2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</a:t>
            </a:r>
            <a:r>
              <a:rPr sz="2000" i="1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drives</a:t>
            </a:r>
            <a:r>
              <a:rPr sz="2000" i="1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change</a:t>
            </a:r>
            <a:r>
              <a:rPr sz="2000" i="1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</a:t>
            </a:r>
            <a:r>
              <a:rPr sz="2000" i="1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enables</a:t>
            </a:r>
            <a:r>
              <a:rPr sz="2000" i="1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value</a:t>
            </a:r>
            <a:r>
              <a:rPr sz="2000" i="1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creation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90220" algn="l" rtl="0" eaLnBrk="0">
              <a:lnSpc>
                <a:spcPct val="88000"/>
              </a:lnSpc>
              <a:spcBef>
                <a:spcPts val="1190"/>
              </a:spcBef>
              <a:tabLst>
                <a:tab pos="625475" algn="l"/>
              </a:tabLst>
            </a:pP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i="1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2000" i="1" kern="0" spc="-2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</a:t>
            </a:r>
            <a:r>
              <a:rPr sz="2000" i="1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is</a:t>
            </a:r>
            <a:r>
              <a:rPr sz="2000" i="1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developed</a:t>
            </a:r>
            <a:r>
              <a:rPr sz="2000" i="1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using</a:t>
            </a:r>
            <a:r>
              <a:rPr sz="2000" i="1" kern="0" spc="-2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lang="en-US" sz="2000" i="1" kern="0" spc="-2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progressive</a:t>
            </a:r>
            <a:r>
              <a:rPr sz="2000" i="1" kern="0" spc="1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elaboration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90220" algn="l" rtl="0" eaLnBrk="0">
              <a:lnSpc>
                <a:spcPct val="88000"/>
              </a:lnSpc>
              <a:spcBef>
                <a:spcPts val="1190"/>
              </a:spcBef>
              <a:tabLst>
                <a:tab pos="625475" algn="l"/>
              </a:tabLst>
            </a:pP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i="1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2000" i="1" kern="0" spc="-2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</a:t>
            </a:r>
            <a:r>
              <a:rPr sz="2000" i="1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requires</a:t>
            </a:r>
            <a:r>
              <a:rPr sz="2000" i="1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resources</a:t>
            </a:r>
            <a:r>
              <a:rPr sz="2000" i="1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often</a:t>
            </a:r>
            <a:r>
              <a:rPr sz="2000" i="1" kern="0" spc="-3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lang="en-US" sz="2000" i="1" kern="0" spc="-3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from</a:t>
            </a:r>
            <a:r>
              <a:rPr sz="2000" i="1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various</a:t>
            </a:r>
            <a:r>
              <a:rPr sz="2000" i="1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areas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90220" algn="l" rtl="0" eaLnBrk="0">
              <a:lnSpc>
                <a:spcPct val="88000"/>
              </a:lnSpc>
              <a:spcBef>
                <a:spcPts val="1190"/>
              </a:spcBef>
              <a:tabLst>
                <a:tab pos="625475" algn="l"/>
              </a:tabLst>
            </a:pP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i="1" kern="0" spc="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2000" i="1" kern="0" spc="-2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</a:t>
            </a:r>
            <a:r>
              <a:rPr sz="2000" i="1" kern="0" spc="-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should</a:t>
            </a:r>
            <a:r>
              <a:rPr sz="2000" i="1" kern="0" spc="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have</a:t>
            </a:r>
            <a:r>
              <a:rPr sz="2000" i="1" kern="0" spc="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2000" i="1" kern="0" spc="-22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primary</a:t>
            </a:r>
            <a:r>
              <a:rPr sz="2000" i="1" kern="0" spc="1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customer</a:t>
            </a:r>
            <a:r>
              <a:rPr sz="2000" i="1" kern="0" spc="1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or</a:t>
            </a:r>
            <a:r>
              <a:rPr sz="2000" i="1" kern="0" spc="1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sponsor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90220" algn="l" rtl="0" eaLnBrk="0">
              <a:lnSpc>
                <a:spcPct val="88000"/>
              </a:lnSpc>
              <a:spcBef>
                <a:spcPts val="1190"/>
              </a:spcBef>
              <a:tabLst>
                <a:tab pos="625475" algn="l"/>
              </a:tabLst>
            </a:pP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i="1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2000" i="1" kern="0" spc="-2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</a:t>
            </a:r>
            <a:r>
              <a:rPr sz="2000" i="1" kern="0" spc="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involves</a:t>
            </a:r>
            <a:r>
              <a:rPr sz="2000" i="1" kern="0" spc="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uncertainty</a:t>
            </a:r>
            <a:r>
              <a:rPr sz="2000" i="1" kern="0" spc="7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</a:t>
            </a:r>
            <a:r>
              <a:rPr sz="2000" i="1" kern="0" spc="7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risk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0000"/>
              </a:lnSpc>
            </a:pP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55600" indent="-343535" algn="l" rtl="0" eaLnBrk="0">
              <a:lnSpc>
                <a:spcPct val="100000"/>
              </a:lnSpc>
              <a:spcBef>
                <a:spcPts val="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1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 effective project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manager is crucial to a project’s</a:t>
            </a:r>
            <a:r>
              <a:rPr sz="2100" kern="0" spc="1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success. Project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managers work with project sponsors, team, and other people involve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 a project t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 achieve project</a:t>
            </a: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goals.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152" name="picture 1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06934" y="4493908"/>
            <a:ext cx="135254" cy="211073"/>
          </a:xfrm>
          <a:prstGeom prst="rect">
            <a:avLst/>
          </a:prstGeom>
        </p:spPr>
      </p:pic>
      <p:pic>
        <p:nvPicPr>
          <p:cNvPr id="154" name="picture 1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06932" y="4074795"/>
            <a:ext cx="135255" cy="211073"/>
          </a:xfrm>
          <a:prstGeom prst="rect">
            <a:avLst/>
          </a:prstGeom>
        </p:spPr>
      </p:pic>
      <p:pic>
        <p:nvPicPr>
          <p:cNvPr id="156" name="picture 1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06934" y="3655695"/>
            <a:ext cx="135254" cy="211073"/>
          </a:xfrm>
          <a:prstGeom prst="rect">
            <a:avLst/>
          </a:prstGeom>
        </p:spPr>
      </p:pic>
      <p:pic>
        <p:nvPicPr>
          <p:cNvPr id="158" name="picture 1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06934" y="3236595"/>
            <a:ext cx="135254" cy="211073"/>
          </a:xfrm>
          <a:prstGeom prst="rect">
            <a:avLst/>
          </a:prstGeom>
        </p:spPr>
      </p:pic>
      <p:pic>
        <p:nvPicPr>
          <p:cNvPr id="160" name="picture 1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06934" y="2817495"/>
            <a:ext cx="135254" cy="211073"/>
          </a:xfrm>
          <a:prstGeom prst="rect">
            <a:avLst/>
          </a:prstGeom>
        </p:spPr>
      </p:pic>
      <p:pic>
        <p:nvPicPr>
          <p:cNvPr id="162" name="picture 1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06934" y="2398395"/>
            <a:ext cx="135254" cy="211073"/>
          </a:xfrm>
          <a:prstGeom prst="rect">
            <a:avLst/>
          </a:prstGeom>
        </p:spPr>
      </p:pic>
      <p:pic>
        <p:nvPicPr>
          <p:cNvPr id="164" name="picture 1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006934" y="1979304"/>
            <a:ext cx="135254" cy="211073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166" name="path 166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68" name="path 168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70" name="textbox 170"/>
          <p:cNvSpPr/>
          <p:nvPr/>
        </p:nvSpPr>
        <p:spPr>
          <a:xfrm>
            <a:off x="167930" y="208382"/>
            <a:ext cx="3254375" cy="5054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A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ttributes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76" name="textbox 176"/>
          <p:cNvSpPr/>
          <p:nvPr/>
        </p:nvSpPr>
        <p:spPr>
          <a:xfrm>
            <a:off x="9111739" y="6830611"/>
            <a:ext cx="97155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7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box 180"/>
          <p:cNvSpPr/>
          <p:nvPr/>
        </p:nvSpPr>
        <p:spPr>
          <a:xfrm>
            <a:off x="516243" y="1151389"/>
            <a:ext cx="8692515" cy="58362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79" rIns="0" bIns="0"/>
          <a:lstStyle/>
          <a:p>
            <a:pPr marL="363220" indent="-351155" algn="l" rtl="0" eaLnBrk="0">
              <a:lnSpc>
                <a:spcPct val="99000"/>
              </a:lnSpc>
              <a:spcBef>
                <a:spcPts val="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8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Every project is co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nstrained in different ways, often by its</a:t>
            </a:r>
            <a:r>
              <a:rPr sz="2100" kern="0" spc="1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scope, time,</a:t>
            </a:r>
            <a:r>
              <a:rPr sz="21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 cost goa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ls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referred to as 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triple</a:t>
            </a:r>
            <a:r>
              <a:rPr sz="2100" kern="0" spc="10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constraint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6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34620" algn="l" rtl="0" eaLnBrk="0">
              <a:lnSpc>
                <a:spcPct val="87000"/>
              </a:lnSpc>
              <a:spcBef>
                <a:spcPts val="545"/>
              </a:spcBef>
              <a:tabLst>
                <a:tab pos="263525" algn="l"/>
              </a:tabLst>
            </a:pPr>
            <a:r>
              <a:rPr sz="18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800" b="1" i="1" kern="0" spc="16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8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Scope</a:t>
            </a:r>
            <a:r>
              <a:rPr sz="1800" i="1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: 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What</a:t>
            </a:r>
            <a:r>
              <a:rPr sz="17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work</a:t>
            </a:r>
            <a:r>
              <a:rPr sz="17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will</a:t>
            </a:r>
            <a:r>
              <a:rPr sz="17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be</a:t>
            </a:r>
            <a:r>
              <a:rPr sz="17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done</a:t>
            </a:r>
            <a:r>
              <a:rPr sz="17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as</a:t>
            </a:r>
            <a:r>
              <a:rPr sz="17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part</a:t>
            </a:r>
            <a:r>
              <a:rPr sz="17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endParaRPr sz="17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24815" algn="l" rtl="0" eaLnBrk="0">
              <a:lnSpc>
                <a:spcPct val="78000"/>
              </a:lnSpc>
              <a:spcBef>
                <a:spcPts val="310"/>
              </a:spcBef>
            </a:pP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project? What unique product, servi</a:t>
            </a:r>
            <a:r>
              <a:rPr sz="17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ce, or</a:t>
            </a:r>
            <a:endParaRPr sz="17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24180" algn="l" rtl="0" eaLnBrk="0">
              <a:lnSpc>
                <a:spcPct val="99000"/>
              </a:lnSpc>
              <a:spcBef>
                <a:spcPts val="20"/>
              </a:spcBef>
            </a:pP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result does the customer or spo</a:t>
            </a:r>
            <a:r>
              <a:rPr sz="17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nsor</a:t>
            </a:r>
            <a:r>
              <a:rPr sz="17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7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expect</a:t>
            </a:r>
            <a:endParaRPr sz="17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31165" algn="l" rtl="0" eaLnBrk="0">
              <a:lnSpc>
                <a:spcPct val="78000"/>
              </a:lnSpc>
              <a:spcBef>
                <a:spcPts val="450"/>
              </a:spcBef>
            </a:pP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from the project? How will</a:t>
            </a:r>
            <a:r>
              <a:rPr sz="17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the scope be</a:t>
            </a:r>
            <a:endParaRPr sz="17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24815" algn="l" rtl="0" eaLnBrk="0">
              <a:lnSpc>
                <a:spcPct val="99000"/>
              </a:lnSpc>
              <a:spcBef>
                <a:spcPts val="20"/>
              </a:spcBef>
            </a:pPr>
            <a:r>
              <a:rPr sz="17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verified?</a:t>
            </a:r>
            <a:endParaRPr sz="17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34620" algn="l" rtl="0" eaLnBrk="0">
              <a:lnSpc>
                <a:spcPct val="80000"/>
              </a:lnSpc>
              <a:spcBef>
                <a:spcPts val="545"/>
              </a:spcBef>
              <a:tabLst>
                <a:tab pos="263525" algn="l"/>
              </a:tabLst>
            </a:pPr>
            <a:r>
              <a:rPr sz="18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800" b="1" i="1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</a:t>
            </a:r>
            <a:r>
              <a:rPr sz="18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Time</a:t>
            </a:r>
            <a:r>
              <a:rPr sz="1800" i="1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: 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How</a:t>
            </a:r>
            <a:r>
              <a:rPr sz="17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long</a:t>
            </a:r>
            <a:r>
              <a:rPr sz="17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should</a:t>
            </a:r>
            <a:r>
              <a:rPr sz="17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it</a:t>
            </a:r>
            <a:r>
              <a:rPr sz="17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take</a:t>
            </a:r>
            <a:r>
              <a:rPr sz="17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</a:t>
            </a: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complete</a:t>
            </a:r>
            <a:endParaRPr sz="17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24815" algn="l" rtl="0" eaLnBrk="0">
              <a:lnSpc>
                <a:spcPct val="100000"/>
              </a:lnSpc>
              <a:spcBef>
                <a:spcPts val="5"/>
              </a:spcBef>
            </a:pP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project? What is the project’s s</a:t>
            </a:r>
            <a:r>
              <a:rPr sz="17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chedule?</a:t>
            </a:r>
            <a:endParaRPr sz="17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26720" algn="l" rtl="0" eaLnBrk="0">
              <a:lnSpc>
                <a:spcPct val="99000"/>
              </a:lnSpc>
              <a:spcBef>
                <a:spcPts val="20"/>
              </a:spcBef>
            </a:pP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How will the team track actual</a:t>
            </a:r>
            <a:r>
              <a:rPr sz="17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schedule</a:t>
            </a:r>
            <a:endParaRPr sz="17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22275" algn="l" rtl="0" eaLnBrk="0">
              <a:lnSpc>
                <a:spcPct val="78000"/>
              </a:lnSpc>
              <a:spcBef>
                <a:spcPts val="450"/>
              </a:spcBef>
            </a:pP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performance? Who can approve ch</a:t>
            </a:r>
            <a:r>
              <a:rPr sz="17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anges to</a:t>
            </a:r>
            <a:endParaRPr sz="17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24815" algn="l" rtl="0" eaLnBrk="0">
              <a:lnSpc>
                <a:spcPct val="99000"/>
              </a:lnSpc>
              <a:spcBef>
                <a:spcPts val="20"/>
              </a:spcBef>
            </a:pPr>
            <a:r>
              <a:rPr sz="17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7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schedule?</a:t>
            </a:r>
            <a:endParaRPr sz="17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2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34620" algn="l" rtl="0" eaLnBrk="0">
              <a:lnSpc>
                <a:spcPct val="81000"/>
              </a:lnSpc>
              <a:spcBef>
                <a:spcPts val="540"/>
              </a:spcBef>
              <a:tabLst>
                <a:tab pos="263525" algn="l"/>
              </a:tabLst>
            </a:pPr>
            <a:r>
              <a:rPr sz="18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800" b="1" i="1" kern="0" spc="1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</a:t>
            </a:r>
            <a:r>
              <a:rPr sz="18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Cost</a:t>
            </a:r>
            <a:r>
              <a:rPr sz="18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: 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What would it cost to</a:t>
            </a: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complete the</a:t>
            </a:r>
            <a:endParaRPr sz="17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22275" algn="l" rtl="0" eaLnBrk="0">
              <a:lnSpc>
                <a:spcPct val="78000"/>
              </a:lnSpc>
              <a:spcBef>
                <a:spcPts val="440"/>
              </a:spcBef>
            </a:pP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project? What is the project’s budge</a:t>
            </a:r>
            <a:r>
              <a:rPr sz="17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t? How</a:t>
            </a:r>
            <a:endParaRPr sz="17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24180" algn="l" rtl="0" eaLnBrk="0">
              <a:lnSpc>
                <a:spcPct val="99000"/>
              </a:lnSpc>
              <a:spcBef>
                <a:spcPts val="20"/>
              </a:spcBef>
            </a:pP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will the costs be tracked? Who can </a:t>
            </a:r>
            <a:r>
              <a:rPr sz="17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authorize</a:t>
            </a:r>
            <a:endParaRPr sz="17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29895" algn="l" rtl="0" eaLnBrk="0">
              <a:lnSpc>
                <a:spcPct val="99000"/>
              </a:lnSpc>
              <a:spcBef>
                <a:spcPts val="20"/>
              </a:spcBef>
            </a:pP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changes to the</a:t>
            </a:r>
            <a:r>
              <a:rPr sz="17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budget?</a:t>
            </a:r>
            <a:endParaRPr sz="17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2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40000"/>
              </a:lnSpc>
            </a:pPr>
            <a:endParaRPr sz="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78000"/>
              </a:lnSpc>
              <a:spcBef>
                <a:spcPts val="0"/>
              </a:spcBef>
            </a:pP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8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182" name="picture 1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651322" y="5438274"/>
            <a:ext cx="128762" cy="200942"/>
          </a:xfrm>
          <a:prstGeom prst="rect">
            <a:avLst/>
          </a:prstGeom>
        </p:spPr>
      </p:pic>
      <p:pic>
        <p:nvPicPr>
          <p:cNvPr id="184" name="picture 1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651322" y="3746634"/>
            <a:ext cx="128762" cy="200942"/>
          </a:xfrm>
          <a:prstGeom prst="rect">
            <a:avLst/>
          </a:prstGeom>
        </p:spPr>
      </p:pic>
      <p:pic>
        <p:nvPicPr>
          <p:cNvPr id="186" name="picture 1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51324" y="2108334"/>
            <a:ext cx="128762" cy="200942"/>
          </a:xfrm>
          <a:prstGeom prst="rect">
            <a:avLst/>
          </a:prstGeom>
        </p:spPr>
      </p:pic>
      <p:pic>
        <p:nvPicPr>
          <p:cNvPr id="188" name="picture 1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5105400" y="1914398"/>
            <a:ext cx="3683495" cy="4869178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190" name="path 190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92" name="path 192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94" name="textbox 194"/>
          <p:cNvSpPr/>
          <p:nvPr/>
        </p:nvSpPr>
        <p:spPr>
          <a:xfrm>
            <a:off x="167930" y="208382"/>
            <a:ext cx="3509009" cy="5054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Con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straints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picture 200"/>
          <p:cNvPicPr>
            <a:picLocks noChangeAspect="1"/>
          </p:cNvPicPr>
          <p:nvPr/>
        </p:nvPicPr>
        <p:blipFill>
          <a:blip r:embed="rId1"/>
          <a:srcRect b="12919"/>
          <a:stretch>
            <a:fillRect/>
          </a:stretch>
        </p:blipFill>
        <p:spPr>
          <a:xfrm rot="21600000">
            <a:off x="840105" y="2576830"/>
            <a:ext cx="7651750" cy="3595370"/>
          </a:xfrm>
          <a:prstGeom prst="rect">
            <a:avLst/>
          </a:prstGeom>
        </p:spPr>
      </p:pic>
      <p:sp>
        <p:nvSpPr>
          <p:cNvPr id="202" name="rect 202"/>
          <p:cNvSpPr/>
          <p:nvPr/>
        </p:nvSpPr>
        <p:spPr>
          <a:xfrm>
            <a:off x="5413895" y="1144541"/>
            <a:ext cx="1146045" cy="295652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4" name="rect 204"/>
          <p:cNvSpPr/>
          <p:nvPr/>
        </p:nvSpPr>
        <p:spPr>
          <a:xfrm>
            <a:off x="6691007" y="1144541"/>
            <a:ext cx="550162" cy="295652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6" name="rect 206"/>
          <p:cNvSpPr/>
          <p:nvPr/>
        </p:nvSpPr>
        <p:spPr>
          <a:xfrm>
            <a:off x="7372235" y="1144541"/>
            <a:ext cx="521205" cy="295652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8" name="rect 208"/>
          <p:cNvSpPr/>
          <p:nvPr/>
        </p:nvSpPr>
        <p:spPr>
          <a:xfrm>
            <a:off x="840373" y="1464576"/>
            <a:ext cx="1146045" cy="295656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0" name="textbox 210"/>
          <p:cNvSpPr/>
          <p:nvPr/>
        </p:nvSpPr>
        <p:spPr>
          <a:xfrm>
            <a:off x="485056" y="1150146"/>
            <a:ext cx="8509634" cy="138048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65125" indent="-353060" algn="l" rtl="0" eaLnBrk="0">
              <a:lnSpc>
                <a:spcPct val="93000"/>
              </a:lnSpc>
            </a:pPr>
            <a:r>
              <a:rPr sz="18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management is “</a:t>
            </a:r>
            <a:r>
              <a:rPr sz="21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applic</a:t>
            </a:r>
            <a:r>
              <a:rPr sz="2100" i="1" kern="0" spc="-1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ation of knowledge, skills, tools, and</a:t>
            </a:r>
            <a:r>
              <a:rPr sz="21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techniques</a:t>
            </a:r>
            <a:r>
              <a:rPr sz="2100" i="1" kern="0" spc="1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</a:t>
            </a:r>
            <a:r>
              <a:rPr sz="2100" i="1" kern="0" spc="-21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</a:t>
            </a:r>
            <a:r>
              <a:rPr sz="2100" i="1" kern="0" spc="1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activities</a:t>
            </a:r>
            <a:r>
              <a:rPr sz="2100" i="1" kern="0" spc="1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</a:t>
            </a:r>
            <a:r>
              <a:rPr sz="2100" i="1" kern="0" spc="1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meet</a:t>
            </a:r>
            <a:r>
              <a:rPr sz="2100" i="1" kern="0" spc="-27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</a:t>
            </a:r>
            <a:r>
              <a:rPr sz="2100" i="1" kern="0" spc="1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requirements</a:t>
            </a:r>
            <a:r>
              <a:rPr sz="21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”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3000"/>
              </a:lnSpc>
            </a:pPr>
            <a:endParaRPr sz="14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777875" indent="-286385" algn="l" rtl="0" eaLnBrk="0">
              <a:lnSpc>
                <a:spcPct val="89000"/>
              </a:lnSpc>
              <a:spcBef>
                <a:spcPts val="0"/>
              </a:spcBef>
              <a:tabLst>
                <a:tab pos="626110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kern="0" spc="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managers strive to meet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triple constraints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 </a:t>
            </a:r>
            <a:r>
              <a:rPr sz="2000" kern="0" spc="-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facilitate the entire</a:t>
            </a:r>
            <a:r>
              <a:rPr sz="2000" kern="0" spc="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process</a:t>
            </a:r>
            <a:r>
              <a:rPr sz="2000" kern="0" spc="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meet</a:t>
            </a:r>
            <a:r>
              <a:rPr sz="2000" kern="0" spc="1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</a:t>
            </a:r>
            <a:r>
              <a:rPr sz="2000" kern="0" spc="1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needs</a:t>
            </a:r>
            <a:r>
              <a:rPr sz="2000" kern="0" spc="1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</a:t>
            </a:r>
            <a:r>
              <a:rPr sz="2000" kern="0" spc="1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expectations</a:t>
            </a:r>
            <a:r>
              <a:rPr sz="2000" kern="0" spc="1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2000" kern="0" spc="-17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</a:t>
            </a:r>
            <a:r>
              <a:rPr sz="2000" kern="0" spc="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stakeholders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212" name="picture 2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76770" y="1986931"/>
            <a:ext cx="135255" cy="211073"/>
          </a:xfrm>
          <a:prstGeom prst="rect">
            <a:avLst/>
          </a:prstGeom>
        </p:spPr>
      </p:pic>
      <p:sp>
        <p:nvSpPr>
          <p:cNvPr id="214" name="textbox 214"/>
          <p:cNvSpPr/>
          <p:nvPr/>
        </p:nvSpPr>
        <p:spPr>
          <a:xfrm>
            <a:off x="166102" y="208382"/>
            <a:ext cx="5541009" cy="5054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What is Project Man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agement?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pSp>
        <p:nvGrpSpPr>
          <p:cNvPr id="20" name="group 20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216" name="path 216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18" name="path 218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222" name="textbox 222"/>
          <p:cNvSpPr/>
          <p:nvPr/>
        </p:nvSpPr>
        <p:spPr>
          <a:xfrm>
            <a:off x="9111039" y="6830611"/>
            <a:ext cx="97789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9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box 226"/>
          <p:cNvSpPr/>
          <p:nvPr/>
        </p:nvSpPr>
        <p:spPr>
          <a:xfrm>
            <a:off x="409881" y="1151389"/>
            <a:ext cx="8799194" cy="58362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67665" indent="-354965" algn="l" rtl="0" eaLnBrk="0">
              <a:lnSpc>
                <a:spcPct val="97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3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Stakeholders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are </a:t>
            </a:r>
            <a:r>
              <a:rPr sz="2100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</a:t>
            </a:r>
            <a:r>
              <a:rPr sz="2100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people 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involved in or affected by </a:t>
            </a:r>
            <a:r>
              <a:rPr sz="2100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activities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such as project sponsor, pro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ject team,</a:t>
            </a:r>
            <a:r>
              <a:rPr sz="2100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support staff, customers, users,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67665" algn="l" rtl="0" eaLnBrk="0">
              <a:lnSpc>
                <a:spcPct val="88000"/>
              </a:lnSpc>
              <a:spcBef>
                <a:spcPts val="595"/>
              </a:spcBef>
            </a:pP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suppliers, and even oppon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ents to the project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86130" indent="-295910" algn="l" rtl="0" eaLnBrk="0">
              <a:lnSpc>
                <a:spcPct val="89000"/>
              </a:lnSpc>
              <a:spcBef>
                <a:spcPts val="156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kern="0" spc="1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For example, what are the stakeholders in a construction project of</a:t>
            </a:r>
            <a:r>
              <a:rPr sz="2000" kern="0" spc="-2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building     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 new house?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61950" indent="-349250" algn="l" rtl="0" eaLnBrk="0">
              <a:lnSpc>
                <a:spcPct val="97000"/>
              </a:lnSpc>
              <a:spcBef>
                <a:spcPts val="1585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Projects have many different stak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eholders, and they often have</a:t>
            </a: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different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interests and needs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79780" indent="-289560" algn="l" rtl="0" eaLnBrk="0">
              <a:lnSpc>
                <a:spcPct val="89000"/>
              </a:lnSpc>
              <a:spcBef>
                <a:spcPts val="173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kern="0" spc="16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Stakeholders’ needs and expectations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are impo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rtant at the beginning and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 throughout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life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2000" kern="0" spc="-1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67665" indent="-354965" algn="l" rtl="0" eaLnBrk="0">
              <a:lnSpc>
                <a:spcPct val="97000"/>
              </a:lnSpc>
              <a:spcBef>
                <a:spcPts val="1585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3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Successful project managers dev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elop good relationships with project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stakeholders to understand and meet their ne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eds and expectations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7000"/>
              </a:lnSpc>
            </a:pPr>
            <a:endParaRPr sz="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86000"/>
              </a:lnSpc>
              <a:spcBef>
                <a:spcPts val="0"/>
              </a:spcBef>
            </a:pPr>
            <a:r>
              <a:rPr sz="1000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10</a:t>
            </a: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228" name="picture 2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00571" y="3937644"/>
            <a:ext cx="135254" cy="211073"/>
          </a:xfrm>
          <a:prstGeom prst="rect">
            <a:avLst/>
          </a:prstGeom>
        </p:spPr>
      </p:pic>
      <p:pic>
        <p:nvPicPr>
          <p:cNvPr id="230" name="picture 2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00568" y="2352684"/>
            <a:ext cx="135255" cy="211073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232" name="path 232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34" name="path 234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236" name="textbox 236"/>
          <p:cNvSpPr/>
          <p:nvPr/>
        </p:nvSpPr>
        <p:spPr>
          <a:xfrm>
            <a:off x="167930" y="208382"/>
            <a:ext cx="3787140" cy="5054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600" kern="0" spc="-2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</a:t>
            </a:r>
            <a:r>
              <a:rPr sz="3600" kern="0" spc="28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-2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Stakeholders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 242"/>
          <p:cNvSpPr/>
          <p:nvPr/>
        </p:nvSpPr>
        <p:spPr>
          <a:xfrm>
            <a:off x="3764927" y="1146063"/>
            <a:ext cx="2354579" cy="309369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44" name="textbox 244"/>
          <p:cNvSpPr/>
          <p:nvPr/>
        </p:nvSpPr>
        <p:spPr>
          <a:xfrm>
            <a:off x="409881" y="1151389"/>
            <a:ext cx="8195309" cy="51276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3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52425" indent="-340360" algn="l" rtl="0" eaLnBrk="0">
              <a:lnSpc>
                <a:spcPct val="101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Knowledge areas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describe </a:t>
            </a:r>
            <a:r>
              <a:rPr sz="2100" i="1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key compet</a:t>
            </a:r>
            <a:r>
              <a:rPr sz="2100" i="1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encies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that project managers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must develop. Figure</a:t>
            </a:r>
            <a:r>
              <a:rPr sz="2100" kern="0" spc="2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1-2 shows the following ten knowledge a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reas</a:t>
            </a:r>
            <a:r>
              <a:rPr sz="2100" kern="0" spc="1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managemen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t: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95300" algn="l" rtl="0" eaLnBrk="0">
              <a:lnSpc>
                <a:spcPct val="88000"/>
              </a:lnSpc>
              <a:spcBef>
                <a:spcPts val="1360"/>
              </a:spcBef>
            </a:pPr>
            <a:r>
              <a:rPr sz="14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1)</a:t>
            </a: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</a:t>
            </a:r>
            <a:r>
              <a:rPr sz="18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Integration</a:t>
            </a:r>
            <a:r>
              <a:rPr sz="1800" kern="0" spc="5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management</a:t>
            </a:r>
            <a:r>
              <a:rPr sz="1800" kern="0" spc="5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               (</a:t>
            </a:r>
            <a:r>
              <a:rPr sz="18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Lecture</a:t>
            </a:r>
            <a:r>
              <a:rPr sz="1800" kern="0" spc="5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2)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77520" algn="l" rtl="0" eaLnBrk="0">
              <a:lnSpc>
                <a:spcPct val="88000"/>
              </a:lnSpc>
              <a:spcBef>
                <a:spcPts val="1025"/>
              </a:spcBef>
            </a:pPr>
            <a:r>
              <a:rPr sz="1400" i="1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2)      </a:t>
            </a:r>
            <a:r>
              <a:rPr sz="18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Scope</a:t>
            </a:r>
            <a:r>
              <a:rPr sz="1800" i="1" kern="0" spc="5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management</a:t>
            </a:r>
            <a:r>
              <a:rPr sz="1800" i="1" kern="0" spc="5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     </a:t>
            </a:r>
            <a:r>
              <a:rPr sz="18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       (</a:t>
            </a:r>
            <a:r>
              <a:rPr sz="18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Lecture</a:t>
            </a:r>
            <a:r>
              <a:rPr sz="18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3)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80060" algn="l" rtl="0" eaLnBrk="0">
              <a:lnSpc>
                <a:spcPct val="88000"/>
              </a:lnSpc>
              <a:spcBef>
                <a:spcPts val="980"/>
              </a:spcBef>
            </a:pPr>
            <a:r>
              <a:rPr sz="1400" i="1" kern="0" spc="1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3)      </a:t>
            </a:r>
            <a:r>
              <a:rPr sz="18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Schedule</a:t>
            </a:r>
            <a:r>
              <a:rPr sz="1800" i="1" kern="0" spc="5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management</a:t>
            </a:r>
            <a:r>
              <a:rPr sz="1800" i="1" kern="0" spc="1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                </a:t>
            </a:r>
            <a:r>
              <a:rPr sz="18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</a:t>
            </a:r>
            <a:r>
              <a:rPr sz="1800" i="1" kern="0" spc="12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</a:t>
            </a:r>
            <a:r>
              <a:rPr sz="18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Lecture</a:t>
            </a:r>
            <a:r>
              <a:rPr sz="1800" i="1" kern="0" spc="10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i="1" kern="0" spc="11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4)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80060" algn="l" rtl="0" eaLnBrk="0">
              <a:lnSpc>
                <a:spcPct val="88000"/>
              </a:lnSpc>
              <a:spcBef>
                <a:spcPts val="980"/>
              </a:spcBef>
            </a:pPr>
            <a:r>
              <a:rPr sz="1400" i="1" kern="0" spc="1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4)</a:t>
            </a:r>
            <a:r>
              <a:rPr sz="1400" i="1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</a:t>
            </a:r>
            <a:r>
              <a:rPr sz="18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Cost</a:t>
            </a:r>
            <a:r>
              <a:rPr sz="1800" i="1" kern="0" spc="12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management                                      </a:t>
            </a:r>
            <a:r>
              <a:rPr sz="1800" i="1" kern="0" spc="12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</a:t>
            </a:r>
            <a:r>
              <a:rPr sz="18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Lecture</a:t>
            </a:r>
            <a:r>
              <a:rPr sz="1800" i="1" kern="0" spc="12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5)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83235" algn="l" rtl="0" eaLnBrk="0">
              <a:lnSpc>
                <a:spcPct val="88000"/>
              </a:lnSpc>
              <a:spcBef>
                <a:spcPts val="935"/>
              </a:spcBef>
            </a:pPr>
            <a:r>
              <a:rPr sz="14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1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000000"/>
                      <wpsdc:hlinkUnderline xmlns:wpsdc="http://www.wps.cn/officeDocument/2017/drawingmlCustomData" val="0"/>
                    </a:ext>
                  </a:extLst>
                </a:hlinkClick>
              </a:rPr>
              <a:t>5)</a:t>
            </a: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1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000000"/>
                      <wpsdc:hlinkUnderline xmlns:wpsdc="http://www.wps.cn/officeDocument/2017/drawingmlCustomData" val="0"/>
                    </a:ext>
                  </a:extLst>
                </a:hlinkClick>
              </a:rPr>
              <a:t>      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1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000000"/>
                      <wpsdc:hlinkUnderline xmlns:wpsdc="http://www.wps.cn/officeDocument/2017/drawingmlCustomData" val="0"/>
                    </a:ext>
                  </a:extLst>
                </a:hlinkClick>
              </a:rPr>
              <a:t>Quality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1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000000"/>
                      <wpsdc:hlinkUnderline xmlns:wpsdc="http://www.wps.cn/officeDocument/2017/drawingmlCustomData" val="0"/>
                    </a:ext>
                  </a:extLst>
                </a:hlinkClick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1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000000"/>
                      <wpsdc:hlinkUnderline xmlns:wpsdc="http://www.wps.cn/officeDocument/2017/drawingmlCustomData" val="0"/>
                    </a:ext>
                  </a:extLst>
                </a:hlinkClick>
              </a:rPr>
              <a:t>management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1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000000"/>
                      <wpsdc:hlinkUnderline xmlns:wpsdc="http://www.wps.cn/officeDocument/2017/drawingmlCustomData" val="0"/>
                    </a:ext>
                  </a:extLst>
                </a:hlinkClick>
              </a:rPr>
              <a:t>                                (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1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000000"/>
                      <wpsdc:hlinkUnderline xmlns:wpsdc="http://www.wps.cn/officeDocument/2017/drawingmlCustomData" val="0"/>
                    </a:ext>
                  </a:extLst>
                </a:hlinkClick>
              </a:rPr>
              <a:t>Lecture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1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000000"/>
                      <wpsdc:hlinkUnderline xmlns:wpsdc="http://www.wps.cn/officeDocument/2017/drawingmlCustomData" val="0"/>
                    </a:ext>
                  </a:extLst>
                </a:hlinkClick>
              </a:rPr>
              <a:t> 6)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81965" algn="l" rtl="0" eaLnBrk="0">
              <a:lnSpc>
                <a:spcPct val="88000"/>
              </a:lnSpc>
              <a:spcBef>
                <a:spcPts val="980"/>
              </a:spcBef>
            </a:pPr>
            <a:r>
              <a:rPr sz="14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2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000000"/>
                      <wpsdc:hlinkUnderline xmlns:wpsdc="http://www.wps.cn/officeDocument/2017/drawingmlCustomData" val="0"/>
                    </a:ext>
                  </a:extLst>
                </a:hlinkClick>
              </a:rPr>
              <a:t>6)     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2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000000"/>
                      <wpsdc:hlinkUnderline xmlns:wpsdc="http://www.wps.cn/officeDocument/2017/drawingmlCustomData" val="0"/>
                    </a:ext>
                  </a:extLst>
                </a:hlinkClick>
              </a:rPr>
              <a:t>Resource</a:t>
            </a:r>
            <a:r>
              <a:rPr sz="18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2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000000"/>
                      <wpsdc:hlinkUnderline xmlns:wpsdc="http://www.wps.cn/officeDocument/2017/drawingmlCustomData" val="0"/>
                    </a:ext>
                  </a:extLst>
                </a:hlinkClick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2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000000"/>
                      <wpsdc:hlinkUnderline xmlns:wpsdc="http://www.wps.cn/officeDocument/2017/drawingmlCustomData" val="0"/>
                    </a:ext>
                  </a:extLst>
                </a:hlinkClick>
              </a:rPr>
              <a:t>management</a:t>
            </a:r>
            <a:r>
              <a:rPr sz="18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2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000000"/>
                      <wpsdc:hlinkUnderline xmlns:wpsdc="http://www.wps.cn/officeDocument/2017/drawingmlCustomData" val="0"/>
                    </a:ext>
                  </a:extLst>
                </a:hlinkClick>
              </a:rPr>
              <a:t>               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2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000000"/>
                      <wpsdc:hlinkUnderline xmlns:wpsdc="http://www.wps.cn/officeDocument/2017/drawingmlCustomData" val="0"/>
                    </a:ext>
                  </a:extLst>
                </a:hlinkClick>
              </a:rPr>
              <a:t>              (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2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000000"/>
                      <wpsdc:hlinkUnderline xmlns:wpsdc="http://www.wps.cn/officeDocument/2017/drawingmlCustomData" val="0"/>
                    </a:ext>
                  </a:extLst>
                </a:hlinkClick>
              </a:rPr>
              <a:t>Lecture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2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000000"/>
                      <wpsdc:hlinkUnderline xmlns:wpsdc="http://www.wps.cn/officeDocument/2017/drawingmlCustomData" val="0"/>
                    </a:ext>
                  </a:extLst>
                </a:hlinkClick>
              </a:rPr>
              <a:t> 7)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81330" algn="l" rtl="0" eaLnBrk="0">
              <a:lnSpc>
                <a:spcPct val="88000"/>
              </a:lnSpc>
              <a:spcBef>
                <a:spcPts val="980"/>
              </a:spcBef>
            </a:pPr>
            <a:r>
              <a:rPr sz="1400" kern="0" spc="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3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000000"/>
                      <wpsdc:hlinkUnderline xmlns:wpsdc="http://www.wps.cn/officeDocument/2017/drawingmlCustomData" val="0"/>
                    </a:ext>
                  </a:extLst>
                </a:hlinkClick>
              </a:rPr>
              <a:t>7)</a:t>
            </a: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3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000000"/>
                      <wpsdc:hlinkUnderline xmlns:wpsdc="http://www.wps.cn/officeDocument/2017/drawingmlCustomData" val="0"/>
                    </a:ext>
                  </a:extLst>
                </a:hlinkClick>
              </a:rPr>
              <a:t>      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3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000000"/>
                      <wpsdc:hlinkUnderline xmlns:wpsdc="http://www.wps.cn/officeDocument/2017/drawingmlCustomData" val="0"/>
                    </a:ext>
                  </a:extLst>
                </a:hlinkClick>
              </a:rPr>
              <a:t>Communications</a:t>
            </a:r>
            <a:r>
              <a:rPr sz="1800" kern="0" spc="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3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000000"/>
                      <wpsdc:hlinkUnderline xmlns:wpsdc="http://www.wps.cn/officeDocument/2017/drawingmlCustomData" val="0"/>
                    </a:ext>
                  </a:extLst>
                </a:hlinkClick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3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000000"/>
                      <wpsdc:hlinkUnderline xmlns:wpsdc="http://www.wps.cn/officeDocument/2017/drawingmlCustomData" val="0"/>
                    </a:ext>
                  </a:extLst>
                </a:hlinkClick>
              </a:rPr>
              <a:t>management</a:t>
            </a:r>
            <a:r>
              <a:rPr sz="1800" kern="0" spc="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3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000000"/>
                      <wpsdc:hlinkUnderline xmlns:wpsdc="http://www.wps.cn/officeDocument/2017/drawingmlCustomData" val="0"/>
                    </a:ext>
                  </a:extLst>
                </a:hlinkClick>
              </a:rPr>
              <a:t>              </a:t>
            </a:r>
            <a:r>
              <a:rPr sz="1800" kern="0" spc="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3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000000"/>
                      <wpsdc:hlinkUnderline xmlns:wpsdc="http://www.wps.cn/officeDocument/2017/drawingmlCustomData" val="0"/>
                    </a:ext>
                  </a:extLst>
                </a:hlinkClick>
              </a:rPr>
              <a:t>  (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3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000000"/>
                      <wpsdc:hlinkUnderline xmlns:wpsdc="http://www.wps.cn/officeDocument/2017/drawingmlCustomData" val="0"/>
                    </a:ext>
                  </a:extLst>
                </a:hlinkClick>
              </a:rPr>
              <a:t>Lecture</a:t>
            </a:r>
            <a:r>
              <a:rPr sz="1800" kern="0" spc="1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3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000000"/>
                      <wpsdc:hlinkUnderline xmlns:wpsdc="http://www.wps.cn/officeDocument/2017/drawingmlCustomData" val="0"/>
                    </a:ext>
                  </a:extLst>
                </a:hlinkClick>
              </a:rPr>
              <a:t> </a:t>
            </a:r>
            <a:r>
              <a:rPr sz="1800" kern="0" spc="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3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000000"/>
                      <wpsdc:hlinkUnderline xmlns:wpsdc="http://www.wps.cn/officeDocument/2017/drawingmlCustomData" val="0"/>
                    </a:ext>
                  </a:extLst>
                </a:hlinkClick>
              </a:rPr>
              <a:t>8)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85140" algn="l" rtl="0" eaLnBrk="0">
              <a:lnSpc>
                <a:spcPct val="88000"/>
              </a:lnSpc>
              <a:spcBef>
                <a:spcPts val="980"/>
              </a:spcBef>
            </a:pPr>
            <a:r>
              <a:rPr sz="1400" kern="0" spc="1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8)</a:t>
            </a:r>
            <a:r>
              <a:rPr sz="14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Risk</a:t>
            </a:r>
            <a:r>
              <a:rPr sz="1800" kern="0" spc="1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management                                      </a:t>
            </a:r>
            <a:r>
              <a:rPr sz="1800" kern="0" spc="1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Lecture</a:t>
            </a:r>
            <a:r>
              <a:rPr sz="1800" kern="0" spc="1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9)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81330" algn="l" rtl="0" eaLnBrk="0">
              <a:lnSpc>
                <a:spcPct val="88000"/>
              </a:lnSpc>
              <a:spcBef>
                <a:spcPts val="980"/>
              </a:spcBef>
            </a:pPr>
            <a:r>
              <a:rPr sz="14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4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000000"/>
                      <wpsdc:hlinkUnderline xmlns:wpsdc="http://www.wps.cn/officeDocument/2017/drawingmlCustomData" val="0"/>
                    </a:ext>
                  </a:extLst>
                </a:hlinkClick>
              </a:rPr>
              <a:t>9)     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4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000000"/>
                      <wpsdc:hlinkUnderline xmlns:wpsdc="http://www.wps.cn/officeDocument/2017/drawingmlCustomData" val="0"/>
                    </a:ext>
                  </a:extLst>
                </a:hlinkClick>
              </a:rPr>
              <a:t>Procurement</a:t>
            </a:r>
            <a:r>
              <a:rPr sz="1800" kern="0" spc="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4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000000"/>
                      <wpsdc:hlinkUnderline xmlns:wpsdc="http://www.wps.cn/officeDocument/2017/drawingmlCustomData" val="0"/>
                    </a:ext>
                  </a:extLst>
                </a:hlinkClick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4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000000"/>
                      <wpsdc:hlinkUnderline xmlns:wpsdc="http://www.wps.cn/officeDocument/2017/drawingmlCustomData" val="0"/>
                    </a:ext>
                  </a:extLst>
                </a:hlinkClick>
              </a:rPr>
              <a:t>management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4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000000"/>
                      <wpsdc:hlinkUnderline xmlns:wpsdc="http://www.wps.cn/officeDocument/2017/drawingmlCustomData" val="0"/>
                    </a:ext>
                  </a:extLst>
                </a:hlinkClick>
              </a:rPr>
              <a:t>                        (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4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000000"/>
                      <wpsdc:hlinkUnderline xmlns:wpsdc="http://www.wps.cn/officeDocument/2017/drawingmlCustomData" val="0"/>
                    </a:ext>
                  </a:extLst>
                </a:hlinkClick>
              </a:rPr>
              <a:t>Lecture</a:t>
            </a:r>
            <a:r>
              <a:rPr sz="1800" kern="0" spc="2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4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000000"/>
                      <wpsdc:hlinkUnderline xmlns:wpsdc="http://www.wps.cn/officeDocument/2017/drawingmlCustomData" val="0"/>
                    </a:ext>
                  </a:extLst>
                </a:hlinkClick>
              </a:rPr>
              <a:t> 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4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000000"/>
                      <wpsdc:hlinkUnderline xmlns:wpsdc="http://www.wps.cn/officeDocument/2017/drawingmlCustomData" val="0"/>
                    </a:ext>
                  </a:extLst>
                </a:hlinkClick>
              </a:rPr>
              <a:t>10)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95300" algn="l" rtl="0" eaLnBrk="0">
              <a:lnSpc>
                <a:spcPct val="88000"/>
              </a:lnSpc>
              <a:spcBef>
                <a:spcPts val="980"/>
              </a:spcBef>
            </a:pPr>
            <a:r>
              <a:rPr sz="14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5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000000"/>
                      <wpsdc:hlinkUnderline xmlns:wpsdc="http://www.wps.cn/officeDocument/2017/drawingmlCustomData" val="0"/>
                    </a:ext>
                  </a:extLst>
                </a:hlinkClick>
              </a:rPr>
              <a:t>10)    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5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000000"/>
                      <wpsdc:hlinkUnderline xmlns:wpsdc="http://www.wps.cn/officeDocument/2017/drawingmlCustomData" val="0"/>
                    </a:ext>
                  </a:extLst>
                </a:hlinkClick>
              </a:rPr>
              <a:t>Stakeholder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5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000000"/>
                      <wpsdc:hlinkUnderline xmlns:wpsdc="http://www.wps.cn/officeDocument/2017/drawingmlCustomData" val="0"/>
                    </a:ext>
                  </a:extLst>
                </a:hlinkClick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5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000000"/>
                      <wpsdc:hlinkUnderline xmlns:wpsdc="http://www.wps.cn/officeDocument/2017/drawingmlCustomData" val="0"/>
                    </a:ext>
                  </a:extLst>
                </a:hlinkClick>
              </a:rPr>
              <a:t>management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5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000000"/>
                      <wpsdc:hlinkUnderline xmlns:wpsdc="http://www.wps.cn/officeDocument/2017/drawingmlCustomData" val="0"/>
                    </a:ext>
                  </a:extLst>
                </a:hlinkClick>
              </a:rPr>
              <a:t>                         (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5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000000"/>
                      <wpsdc:hlinkUnderline xmlns:wpsdc="http://www.wps.cn/officeDocument/2017/drawingmlCustomData" val="0"/>
                    </a:ext>
                  </a:extLst>
                </a:hlinkClick>
              </a:rPr>
              <a:t>Lecture</a:t>
            </a:r>
            <a:r>
              <a:rPr sz="1800" kern="0" spc="3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5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000000"/>
                      <wpsdc:hlinkUnderline xmlns:wpsdc="http://www.wps.cn/officeDocument/2017/drawingmlCustomData" val="0"/>
                    </a:ext>
                  </a:extLst>
                </a:hlinkClick>
              </a:rPr>
              <a:t> 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5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000000"/>
                      <wpsdc:hlinkUnderline xmlns:wpsdc="http://www.wps.cn/officeDocument/2017/drawingmlCustomData" val="0"/>
                    </a:ext>
                  </a:extLst>
                </a:hlinkClick>
              </a:rPr>
              <a:t>11)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7000"/>
              </a:lnSpc>
            </a:pPr>
            <a:endParaRPr sz="9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9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managers must have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knowledge and skills in all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these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areas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246" name="textbox 246"/>
          <p:cNvSpPr/>
          <p:nvPr/>
        </p:nvSpPr>
        <p:spPr>
          <a:xfrm>
            <a:off x="167930" y="208382"/>
            <a:ext cx="7218044" cy="5054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Management Knowled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ge Areas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pSp>
        <p:nvGrpSpPr>
          <p:cNvPr id="24" name="group 24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248" name="path 248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50" name="path 250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256" name="textbox 256"/>
          <p:cNvSpPr/>
          <p:nvPr/>
        </p:nvSpPr>
        <p:spPr>
          <a:xfrm>
            <a:off x="9042709" y="6830611"/>
            <a:ext cx="166370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1000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11</a:t>
            </a: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extbox 260"/>
          <p:cNvSpPr/>
          <p:nvPr/>
        </p:nvSpPr>
        <p:spPr>
          <a:xfrm>
            <a:off x="516243" y="1151377"/>
            <a:ext cx="8692515" cy="58362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56870" indent="-344170" algn="l" rtl="0" eaLnBrk="0">
              <a:lnSpc>
                <a:spcPct val="97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management tools and techniques as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sist project managers and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their team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 in various aspects of</a:t>
            </a:r>
            <a:r>
              <a:rPr sz="2100" kern="0" spc="-2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management. For example,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90220" algn="l" rtl="0" eaLnBrk="0">
              <a:lnSpc>
                <a:spcPct val="88000"/>
              </a:lnSpc>
              <a:spcBef>
                <a:spcPts val="1430"/>
              </a:spcBef>
              <a:tabLst>
                <a:tab pos="625475" algn="l"/>
              </a:tabLst>
            </a:pP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i="1" kern="0" spc="10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Scope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: project charter, scope stateme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nt, and WBS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86130" indent="-295910" algn="l" rtl="0" eaLnBrk="0">
              <a:lnSpc>
                <a:spcPct val="89000"/>
              </a:lnSpc>
              <a:spcBef>
                <a:spcPts val="895"/>
              </a:spcBef>
              <a:tabLst>
                <a:tab pos="625475" algn="l"/>
              </a:tabLst>
            </a:pP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i="1" kern="0" spc="10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Schedule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: Gantt charts, network diagrams, critical path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analysis, critical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chain sch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eduling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90220" algn="l" rtl="0" eaLnBrk="0">
              <a:lnSpc>
                <a:spcPct val="88000"/>
              </a:lnSpc>
              <a:spcBef>
                <a:spcPts val="1120"/>
              </a:spcBef>
              <a:tabLst>
                <a:tab pos="625475" algn="l"/>
              </a:tabLst>
            </a:pP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i="1" kern="0" spc="16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Cost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: cost estimates, ear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ned value management (EVM)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53695" indent="-340995" algn="l" rtl="0" eaLnBrk="0">
              <a:lnSpc>
                <a:spcPct val="97000"/>
              </a:lnSpc>
              <a:spcBef>
                <a:spcPts val="1050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PMBOK</a:t>
            </a:r>
            <a:r>
              <a:rPr sz="2200" i="1" kern="0" spc="150" baseline="31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®</a:t>
            </a:r>
            <a:r>
              <a:rPr sz="1400" i="1" kern="0" spc="1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1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Guide</a:t>
            </a:r>
            <a:r>
              <a:rPr sz="2100" i="1" kern="0" spc="1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1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(2017)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lists</a:t>
            </a:r>
            <a:r>
              <a:rPr sz="2100" kern="0" spc="1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</a:t>
            </a:r>
            <a:r>
              <a:rPr sz="2100" kern="0" spc="1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management</a:t>
            </a:r>
            <a:r>
              <a:rPr sz="2100" kern="0" spc="1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tools</a:t>
            </a:r>
            <a:r>
              <a:rPr sz="2100" kern="0" spc="1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</a:t>
            </a:r>
            <a:r>
              <a:rPr sz="2100" kern="0" spc="1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techniques   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based on their purpo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se: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90220" algn="l" rtl="0" eaLnBrk="0">
              <a:lnSpc>
                <a:spcPct val="88000"/>
              </a:lnSpc>
              <a:spcBef>
                <a:spcPts val="113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kern="0" spc="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Data gathe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ring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90220" algn="l" rtl="0" eaLnBrk="0">
              <a:lnSpc>
                <a:spcPct val="88000"/>
              </a:lnSpc>
              <a:spcBef>
                <a:spcPts val="59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Data analysis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90220" algn="l" rtl="0" eaLnBrk="0">
              <a:lnSpc>
                <a:spcPct val="87000"/>
              </a:lnSpc>
              <a:spcBef>
                <a:spcPts val="59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kern="0" spc="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Data represent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ation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90220" algn="l" rtl="0" eaLnBrk="0">
              <a:lnSpc>
                <a:spcPct val="88000"/>
              </a:lnSpc>
              <a:spcBef>
                <a:spcPts val="61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kern="0" spc="1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Decision making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90220" algn="l" rtl="0" eaLnBrk="0">
              <a:lnSpc>
                <a:spcPct val="74000"/>
              </a:lnSpc>
              <a:spcBef>
                <a:spcPts val="63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Communication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90220" algn="l" rtl="0" eaLnBrk="0">
              <a:lnSpc>
                <a:spcPct val="87000"/>
              </a:lnSpc>
              <a:spcBef>
                <a:spcPts val="88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kern="0" spc="1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Interpersonal and t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eam skills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90220" algn="l" rtl="0" eaLnBrk="0">
              <a:lnSpc>
                <a:spcPct val="78000"/>
              </a:lnSpc>
              <a:spcBef>
                <a:spcPts val="61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kern="0" spc="1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 several</a:t>
            </a:r>
            <a:r>
              <a:rPr sz="20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others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8000"/>
              </a:lnSpc>
            </a:pPr>
            <a:endParaRPr sz="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86000"/>
              </a:lnSpc>
              <a:spcBef>
                <a:spcPts val="0"/>
              </a:spcBef>
            </a:pPr>
            <a:r>
              <a:rPr sz="1000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12</a:t>
            </a: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262" name="picture 2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06925" y="6269364"/>
            <a:ext cx="135255" cy="211073"/>
          </a:xfrm>
          <a:prstGeom prst="rect">
            <a:avLst/>
          </a:prstGeom>
        </p:spPr>
      </p:pic>
      <p:pic>
        <p:nvPicPr>
          <p:cNvPr id="264" name="picture 2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06925" y="5926464"/>
            <a:ext cx="135255" cy="211073"/>
          </a:xfrm>
          <a:prstGeom prst="rect">
            <a:avLst/>
          </a:prstGeom>
        </p:spPr>
      </p:pic>
      <p:pic>
        <p:nvPicPr>
          <p:cNvPr id="266" name="picture 2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06925" y="5583564"/>
            <a:ext cx="135255" cy="211073"/>
          </a:xfrm>
          <a:prstGeom prst="rect">
            <a:avLst/>
          </a:prstGeom>
        </p:spPr>
      </p:pic>
      <p:pic>
        <p:nvPicPr>
          <p:cNvPr id="268" name="picture 2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06925" y="5240664"/>
            <a:ext cx="135255" cy="211073"/>
          </a:xfrm>
          <a:prstGeom prst="rect">
            <a:avLst/>
          </a:prstGeom>
        </p:spPr>
      </p:pic>
      <p:pic>
        <p:nvPicPr>
          <p:cNvPr id="270" name="picture 27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06925" y="4897764"/>
            <a:ext cx="135255" cy="211073"/>
          </a:xfrm>
          <a:prstGeom prst="rect">
            <a:avLst/>
          </a:prstGeom>
        </p:spPr>
      </p:pic>
      <p:pic>
        <p:nvPicPr>
          <p:cNvPr id="272" name="picture 2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06925" y="4554864"/>
            <a:ext cx="135255" cy="211073"/>
          </a:xfrm>
          <a:prstGeom prst="rect">
            <a:avLst/>
          </a:prstGeom>
        </p:spPr>
      </p:pic>
      <p:pic>
        <p:nvPicPr>
          <p:cNvPr id="274" name="picture 27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06925" y="4211964"/>
            <a:ext cx="135255" cy="211073"/>
          </a:xfrm>
          <a:prstGeom prst="rect">
            <a:avLst/>
          </a:prstGeom>
        </p:spPr>
      </p:pic>
      <p:pic>
        <p:nvPicPr>
          <p:cNvPr id="276" name="picture 2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06943" y="3046095"/>
            <a:ext cx="135255" cy="211073"/>
          </a:xfrm>
          <a:prstGeom prst="rect">
            <a:avLst/>
          </a:prstGeom>
        </p:spPr>
      </p:pic>
      <p:pic>
        <p:nvPicPr>
          <p:cNvPr id="278" name="picture 2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006934" y="2360295"/>
            <a:ext cx="135254" cy="211073"/>
          </a:xfrm>
          <a:prstGeom prst="rect">
            <a:avLst/>
          </a:prstGeom>
        </p:spPr>
      </p:pic>
      <p:pic>
        <p:nvPicPr>
          <p:cNvPr id="280" name="picture 2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006933" y="1979297"/>
            <a:ext cx="135255" cy="211073"/>
          </a:xfrm>
          <a:prstGeom prst="rect">
            <a:avLst/>
          </a:prstGeom>
        </p:spPr>
      </p:pic>
      <p:sp>
        <p:nvSpPr>
          <p:cNvPr id="282" name="textbox 282"/>
          <p:cNvSpPr/>
          <p:nvPr/>
        </p:nvSpPr>
        <p:spPr>
          <a:xfrm>
            <a:off x="167930" y="208382"/>
            <a:ext cx="7964805" cy="5054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Management Tools and 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Techniques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pSp>
        <p:nvGrpSpPr>
          <p:cNvPr id="26" name="group 26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284" name="path 284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86" name="path 286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box 292"/>
          <p:cNvSpPr/>
          <p:nvPr/>
        </p:nvSpPr>
        <p:spPr>
          <a:xfrm>
            <a:off x="516243" y="1151389"/>
            <a:ext cx="8498205" cy="21793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9000"/>
              </a:lnSpc>
            </a:pPr>
            <a:r>
              <a:rPr sz="1900" kern="0" spc="3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1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There are several ways to define project</a:t>
            </a:r>
            <a:r>
              <a:rPr sz="2100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success: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90220" algn="l" rtl="0" eaLnBrk="0">
              <a:lnSpc>
                <a:spcPct val="88000"/>
              </a:lnSpc>
              <a:spcBef>
                <a:spcPts val="143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kern="0" spc="1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project met scope, time, </a:t>
            </a:r>
            <a:r>
              <a:rPr sz="2000" kern="0" spc="-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 cost goals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90220" algn="l" rtl="0" eaLnBrk="0">
              <a:lnSpc>
                <a:spcPct val="88000"/>
              </a:lnSpc>
              <a:spcBef>
                <a:spcPts val="119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kern="0" spc="1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project satisfied the custome</a:t>
            </a:r>
            <a:r>
              <a:rPr sz="2000" kern="0" spc="-1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 or sponsor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8000"/>
              </a:lnSpc>
            </a:pPr>
            <a:endParaRPr sz="9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779145" indent="-288925" algn="l" rtl="0" eaLnBrk="0">
              <a:lnSpc>
                <a:spcPct val="93000"/>
              </a:lnSpc>
              <a:spcBef>
                <a:spcPts val="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kern="0" spc="12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results of</a:t>
            </a:r>
            <a:r>
              <a:rPr sz="2000" kern="0" spc="-19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project met its main objective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such as making or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saving</a:t>
            </a:r>
            <a:r>
              <a:rPr sz="20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certain amount of</a:t>
            </a:r>
            <a:r>
              <a:rPr sz="2000" kern="0" spc="-1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money, providing a good return on investment, or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simply  making the sponsors </a:t>
            </a:r>
            <a:r>
              <a:rPr sz="2000" kern="0" spc="-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happy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294" name="picture 29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06934" y="2482228"/>
            <a:ext cx="135254" cy="211073"/>
          </a:xfrm>
          <a:prstGeom prst="rect">
            <a:avLst/>
          </a:prstGeom>
        </p:spPr>
      </p:pic>
      <p:pic>
        <p:nvPicPr>
          <p:cNvPr id="296" name="picture 2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06934" y="2063127"/>
            <a:ext cx="135254" cy="211074"/>
          </a:xfrm>
          <a:prstGeom prst="rect">
            <a:avLst/>
          </a:prstGeom>
        </p:spPr>
      </p:pic>
      <p:pic>
        <p:nvPicPr>
          <p:cNvPr id="298" name="picture 2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06934" y="1644024"/>
            <a:ext cx="135254" cy="211073"/>
          </a:xfrm>
          <a:prstGeom prst="rect">
            <a:avLst/>
          </a:prstGeom>
        </p:spPr>
      </p:pic>
      <p:graphicFrame>
        <p:nvGraphicFramePr>
          <p:cNvPr id="300" name="table 300"/>
          <p:cNvGraphicFramePr>
            <a:graphicFrameLocks noGrp="1"/>
          </p:cNvGraphicFramePr>
          <p:nvPr/>
        </p:nvGraphicFramePr>
        <p:xfrm>
          <a:off x="1692275" y="3503143"/>
          <a:ext cx="6108700" cy="2969888"/>
        </p:xfrm>
        <a:graphic>
          <a:graphicData uri="http://schemas.openxmlformats.org/drawingml/2006/table">
            <a:tbl>
              <a:tblPr/>
              <a:tblGrid>
                <a:gridCol w="3587750"/>
                <a:gridCol w="2520950"/>
              </a:tblGrid>
              <a:tr h="3016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6000"/>
                        </a:lnSpc>
                      </a:pPr>
                      <a:endParaRPr sz="2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13030" algn="l" rtl="0" eaLnBrk="0">
                        <a:lnSpc>
                          <a:spcPct val="72000"/>
                        </a:lnSpc>
                      </a:pPr>
                      <a:r>
                        <a:rPr sz="1800" b="1" kern="0" spc="-10" dirty="0">
                          <a:solidFill>
                            <a:srgbClr val="FFFFE1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Factors of </a:t>
                      </a:r>
                      <a:r>
                        <a:rPr sz="1800" b="1" kern="0" spc="-20" dirty="0">
                          <a:solidFill>
                            <a:srgbClr val="FFFFE1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Success</a:t>
                      </a:r>
                      <a:endParaRPr sz="1800" dirty="0">
                        <a:latin typeface="Calibri" panose="020F0502020204030204"/>
                        <a:ea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8D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5000"/>
                        </a:lnSpc>
                      </a:pPr>
                      <a:endParaRPr sz="2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06680" algn="l" rtl="0" eaLnBrk="0">
                        <a:lnSpc>
                          <a:spcPct val="70000"/>
                        </a:lnSpc>
                        <a:spcBef>
                          <a:spcPts val="0"/>
                        </a:spcBef>
                      </a:pPr>
                      <a:r>
                        <a:rPr sz="1800" b="1" kern="0" spc="-30" dirty="0">
                          <a:solidFill>
                            <a:srgbClr val="FFFFE1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Points</a:t>
                      </a:r>
                      <a:endParaRPr sz="1800" dirty="0">
                        <a:latin typeface="Calibri" panose="020F0502020204030204"/>
                        <a:ea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8D4"/>
                    </a:solidFill>
                  </a:tcPr>
                </a:tc>
              </a:tr>
              <a:tr h="2959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</a:pPr>
                      <a:endParaRPr sz="2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16840" algn="l" rtl="0" eaLnBrk="0">
                        <a:lnSpc>
                          <a:spcPct val="72000"/>
                        </a:lnSpc>
                      </a:pP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Executive sp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onsorship</a:t>
                      </a:r>
                      <a:endParaRPr sz="1800" dirty="0">
                        <a:latin typeface="Calibri" panose="020F0502020204030204"/>
                        <a:ea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D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sz="2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10490" algn="l" rtl="0" eaLnBrk="0">
                        <a:lnSpc>
                          <a:spcPct val="72000"/>
                        </a:lnSpc>
                        <a:spcBef>
                          <a:spcPts val="0"/>
                        </a:spcBef>
                      </a:pPr>
                      <a:r>
                        <a:rPr sz="1800" kern="0" spc="-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15</a:t>
                      </a:r>
                      <a:endParaRPr sz="1800" dirty="0">
                        <a:latin typeface="Calibri" panose="020F0502020204030204"/>
                        <a:ea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DEF"/>
                    </a:solidFill>
                  </a:tcPr>
                </a:tc>
              </a:tr>
              <a:tr h="2959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sz="2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16840" algn="l" rtl="0" eaLnBrk="0">
                        <a:lnSpc>
                          <a:spcPct val="72000"/>
                        </a:lnSpc>
                        <a:spcBef>
                          <a:spcPts val="0"/>
                        </a:spcBef>
                      </a:pP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Emotional</a:t>
                      </a:r>
                      <a:r>
                        <a:rPr sz="1800" kern="0" spc="1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maturi</a:t>
                      </a: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ty</a:t>
                      </a:r>
                      <a:endParaRPr sz="1800" dirty="0">
                        <a:latin typeface="Calibri" panose="020F0502020204030204"/>
                        <a:ea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sz="2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10490" algn="l" rtl="0" eaLnBrk="0">
                        <a:lnSpc>
                          <a:spcPct val="72000"/>
                        </a:lnSpc>
                        <a:spcBef>
                          <a:spcPts val="0"/>
                        </a:spcBef>
                      </a:pPr>
                      <a:r>
                        <a:rPr sz="1800" kern="0" spc="-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15</a:t>
                      </a:r>
                      <a:endParaRPr sz="1800" dirty="0">
                        <a:latin typeface="Calibri" panose="020F0502020204030204"/>
                        <a:ea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7"/>
                    </a:solidFill>
                  </a:tcPr>
                </a:tc>
              </a:tr>
              <a:tr h="2959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sz="2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16205" algn="l" rtl="0" eaLnBrk="0">
                        <a:lnSpc>
                          <a:spcPct val="72000"/>
                        </a:lnSpc>
                        <a:spcBef>
                          <a:spcPts val="0"/>
                        </a:spcBef>
                      </a:pP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User</a:t>
                      </a:r>
                      <a:r>
                        <a:rPr sz="1800" kern="0" spc="1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invol</a:t>
                      </a: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vement</a:t>
                      </a:r>
                      <a:endParaRPr sz="1800" dirty="0">
                        <a:latin typeface="Calibri" panose="020F0502020204030204"/>
                        <a:ea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D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sz="2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10490" algn="l" rtl="0" eaLnBrk="0">
                        <a:lnSpc>
                          <a:spcPct val="72000"/>
                        </a:lnSpc>
                        <a:spcBef>
                          <a:spcPts val="0"/>
                        </a:spcBef>
                      </a:pPr>
                      <a:r>
                        <a:rPr sz="1800" kern="0" spc="-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15</a:t>
                      </a:r>
                      <a:endParaRPr sz="1800" dirty="0">
                        <a:latin typeface="Calibri" panose="020F0502020204030204"/>
                        <a:ea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DEF"/>
                    </a:solidFill>
                  </a:tcPr>
                </a:tc>
              </a:tr>
              <a:tr h="2959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sz="2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08585" algn="l" rtl="0" eaLnBrk="0">
                        <a:lnSpc>
                          <a:spcPct val="72000"/>
                        </a:lnSpc>
                        <a:spcBef>
                          <a:spcPts val="0"/>
                        </a:spcBef>
                      </a:pP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Optimization</a:t>
                      </a:r>
                      <a:endParaRPr sz="1800" dirty="0">
                        <a:latin typeface="Calibri" panose="020F0502020204030204"/>
                        <a:ea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sz="2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10490" algn="l" rtl="0" eaLnBrk="0">
                        <a:lnSpc>
                          <a:spcPct val="72000"/>
                        </a:lnSpc>
                        <a:spcBef>
                          <a:spcPts val="0"/>
                        </a:spcBef>
                      </a:pPr>
                      <a:r>
                        <a:rPr sz="1800" kern="0" spc="-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15</a:t>
                      </a:r>
                      <a:endParaRPr sz="1800" dirty="0">
                        <a:latin typeface="Calibri" panose="020F0502020204030204"/>
                        <a:ea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7"/>
                    </a:solidFill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sz="2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05410" algn="l" rtl="0" eaLnBrk="0">
                        <a:lnSpc>
                          <a:spcPct val="72000"/>
                        </a:lnSpc>
                        <a:spcBef>
                          <a:spcPts val="0"/>
                        </a:spcBef>
                      </a:pP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Skilled</a:t>
                      </a:r>
                      <a:r>
                        <a:rPr sz="1800" kern="0" spc="1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resources</a:t>
                      </a:r>
                      <a:endParaRPr sz="1800" dirty="0">
                        <a:latin typeface="Calibri" panose="020F0502020204030204"/>
                        <a:ea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D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sz="2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10490" algn="l" rtl="0" eaLnBrk="0">
                        <a:lnSpc>
                          <a:spcPct val="72000"/>
                        </a:lnSpc>
                        <a:spcBef>
                          <a:spcPts val="0"/>
                        </a:spcBef>
                      </a:pPr>
                      <a:r>
                        <a:rPr sz="1800" kern="0" spc="-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10</a:t>
                      </a:r>
                      <a:endParaRPr sz="1800" dirty="0">
                        <a:latin typeface="Calibri" panose="020F0502020204030204"/>
                        <a:ea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DEF"/>
                    </a:solidFill>
                  </a:tcPr>
                </a:tc>
              </a:tr>
              <a:tr h="2959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</a:pPr>
                      <a:endParaRPr sz="2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00965" algn="l" rtl="0" eaLnBrk="0">
                        <a:lnSpc>
                          <a:spcPct val="72000"/>
                        </a:lnSpc>
                        <a:spcBef>
                          <a:spcPts val="0"/>
                        </a:spcBef>
                      </a:pP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Agile</a:t>
                      </a:r>
                      <a:r>
                        <a:rPr sz="1800" kern="0" spc="1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processes</a:t>
                      </a:r>
                      <a:endParaRPr sz="1800" dirty="0">
                        <a:latin typeface="Calibri" panose="020F0502020204030204"/>
                        <a:ea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sz="2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02235" algn="l" rtl="0" eaLnBrk="0">
                        <a:lnSpc>
                          <a:spcPct val="72000"/>
                        </a:lnSpc>
                        <a:spcBef>
                          <a:spcPts val="0"/>
                        </a:spcBef>
                      </a:pP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7</a:t>
                      </a:r>
                      <a:endParaRPr sz="1800" dirty="0">
                        <a:latin typeface="Calibri" panose="020F0502020204030204"/>
                        <a:ea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7"/>
                    </a:solidFill>
                  </a:tcPr>
                </a:tc>
              </a:tr>
              <a:tr h="2959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sz="2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16205" algn="l" rtl="0" eaLnBrk="0">
                        <a:lnSpc>
                          <a:spcPct val="72000"/>
                        </a:lnSpc>
                        <a:spcBef>
                          <a:spcPts val="0"/>
                        </a:spcBef>
                      </a:pP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Modest execution</a:t>
                      </a:r>
                      <a:endParaRPr sz="1800" dirty="0">
                        <a:latin typeface="Calibri" panose="020F0502020204030204"/>
                        <a:ea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D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sz="2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02870" algn="l" rtl="0" eaLnBrk="0">
                        <a:lnSpc>
                          <a:spcPct val="72000"/>
                        </a:lnSpc>
                        <a:spcBef>
                          <a:spcPts val="0"/>
                        </a:spcBef>
                      </a:pP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6</a:t>
                      </a:r>
                      <a:endParaRPr sz="1800" dirty="0">
                        <a:latin typeface="Calibri" panose="020F0502020204030204"/>
                        <a:ea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DEF"/>
                    </a:solidFill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sz="2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16205" algn="l" rtl="0" eaLnBrk="0">
                        <a:lnSpc>
                          <a:spcPct val="72000"/>
                        </a:lnSpc>
                      </a:pP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Project</a:t>
                      </a:r>
                      <a:r>
                        <a:rPr sz="1800" kern="0" spc="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manag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ement expertise</a:t>
                      </a:r>
                      <a:endParaRPr sz="1800" dirty="0">
                        <a:latin typeface="Calibri" panose="020F0502020204030204"/>
                        <a:ea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sz="2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02235" algn="l" rtl="0" eaLnBrk="0">
                        <a:lnSpc>
                          <a:spcPct val="72000"/>
                        </a:lnSpc>
                      </a:pP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5</a:t>
                      </a:r>
                      <a:endParaRPr sz="1800" dirty="0">
                        <a:latin typeface="Calibri" panose="020F0502020204030204"/>
                        <a:ea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7"/>
                    </a:solidFill>
                  </a:tcPr>
                </a:tc>
              </a:tr>
              <a:tr h="30225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4000"/>
                        </a:lnSpc>
                      </a:pPr>
                      <a:endParaRPr sz="2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07950" algn="l" rtl="0" eaLnBrk="0">
                        <a:lnSpc>
                          <a:spcPct val="72000"/>
                        </a:lnSpc>
                        <a:spcBef>
                          <a:spcPts val="0"/>
                        </a:spcBef>
                      </a:pP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Clear</a:t>
                      </a:r>
                      <a:r>
                        <a:rPr sz="1800" kern="0" spc="1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business obje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ctives</a:t>
                      </a:r>
                      <a:endParaRPr sz="1800" dirty="0">
                        <a:latin typeface="Calibri" panose="020F0502020204030204"/>
                        <a:ea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D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</a:pPr>
                      <a:endParaRPr sz="2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95885" algn="l" rtl="0" eaLnBrk="0">
                        <a:lnSpc>
                          <a:spcPct val="72000"/>
                        </a:lnSpc>
                        <a:spcBef>
                          <a:spcPts val="0"/>
                        </a:spcBef>
                      </a:pP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4</a:t>
                      </a:r>
                      <a:endParaRPr sz="1800" dirty="0">
                        <a:latin typeface="Calibri" panose="020F0502020204030204"/>
                        <a:ea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DEF"/>
                    </a:solidFill>
                  </a:tcPr>
                </a:tc>
              </a:tr>
            </a:tbl>
          </a:graphicData>
        </a:graphic>
      </p:graphicFrame>
      <p:sp>
        <p:nvSpPr>
          <p:cNvPr id="302" name="textbox 302"/>
          <p:cNvSpPr/>
          <p:nvPr/>
        </p:nvSpPr>
        <p:spPr>
          <a:xfrm>
            <a:off x="2035082" y="6473340"/>
            <a:ext cx="6784975" cy="48450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93090" algn="l" rtl="0" eaLnBrk="0">
              <a:lnSpc>
                <a:spcPct val="72000"/>
              </a:lnSpc>
            </a:pPr>
            <a:r>
              <a:rPr sz="1700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hlinkClick r:id="rId4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000000"/>
                      <wpsdc:hlinkUnderline xmlns:wpsdc="http://www.wps.cn/officeDocument/2017/drawingmlCustomData" val="0"/>
                    </a:ext>
                  </a:extLst>
                </a:hlinkClick>
              </a:rPr>
              <a:t>Table</a:t>
            </a:r>
            <a:r>
              <a:rPr sz="1700" kern="0" spc="17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hlinkClick r:id="rId4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000000"/>
                      <wpsdc:hlinkUnderline xmlns:wpsdc="http://www.wps.cn/officeDocument/2017/drawingmlCustomData" val="0"/>
                    </a:ext>
                  </a:extLst>
                </a:hlinkClick>
              </a:rPr>
              <a:t> </a:t>
            </a:r>
            <a:r>
              <a:rPr sz="1700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hlinkClick r:id="rId4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000000"/>
                      <wpsdc:hlinkUnderline xmlns:wpsdc="http://www.wps.cn/officeDocument/2017/drawingmlCustomData" val="0"/>
                    </a:ext>
                  </a:extLst>
                </a:hlinkClick>
              </a:rPr>
              <a:t>1-2 </a:t>
            </a:r>
            <a:r>
              <a:rPr sz="1700" kern="0" spc="-20" dirty="0">
                <a:solidFill>
                  <a:srgbClr val="C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hlinkClick r:id="rId4">
                  <a:extLst>
                    <a:ext uri="{DAF060AB-1E55-43B9-8AAB-6FB025537F2F}">
                      <wpsdc:hlinkClr xmlns:wpsdc="http://www.wps.cn/officeDocument/2017/drawingmlCustomData" val="C00000"/>
                      <wpsdc:folHlinkClr xmlns:wpsdc="http://www.wps.cn/officeDocument/2017/drawingmlCustomData" val="C00000"/>
                      <wpsdc:hlinkUnderline xmlns:wpsdc="http://www.wps.cn/officeDocument/2017/drawingmlCustomData" val="0"/>
                    </a:ext>
                  </a:extLst>
                </a:hlinkClick>
              </a:rPr>
              <a:t>What</a:t>
            </a:r>
            <a:r>
              <a:rPr sz="1700" kern="0" spc="120" dirty="0">
                <a:solidFill>
                  <a:srgbClr val="C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hlinkClick r:id="rId4">
                  <a:extLst>
                    <a:ext uri="{DAF060AB-1E55-43B9-8AAB-6FB025537F2F}">
                      <wpsdc:hlinkClr xmlns:wpsdc="http://www.wps.cn/officeDocument/2017/drawingmlCustomData" val="C00000"/>
                      <wpsdc:folHlinkClr xmlns:wpsdc="http://www.wps.cn/officeDocument/2017/drawingmlCustomData" val="C00000"/>
                      <wpsdc:hlinkUnderline xmlns:wpsdc="http://www.wps.cn/officeDocument/2017/drawingmlCustomData" val="0"/>
                    </a:ext>
                  </a:extLst>
                </a:hlinkClick>
              </a:rPr>
              <a:t> </a:t>
            </a:r>
            <a:r>
              <a:rPr sz="1700" kern="0" spc="-20" dirty="0">
                <a:solidFill>
                  <a:srgbClr val="C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hlinkClick r:id="rId4">
                  <a:extLst>
                    <a:ext uri="{DAF060AB-1E55-43B9-8AAB-6FB025537F2F}">
                      <wpsdc:hlinkClr xmlns:wpsdc="http://www.wps.cn/officeDocument/2017/drawingmlCustomData" val="C00000"/>
                      <wpsdc:folHlinkClr xmlns:wpsdc="http://www.wps.cn/officeDocument/2017/drawingmlCustomData" val="C00000"/>
                      <wpsdc:hlinkUnderline xmlns:wpsdc="http://www.wps.cn/officeDocument/2017/drawingmlCustomData" val="0"/>
                    </a:ext>
                  </a:extLst>
                </a:hlinkClick>
              </a:rPr>
              <a:t>Helps</a:t>
            </a:r>
            <a:r>
              <a:rPr sz="1700" kern="0" spc="130" dirty="0">
                <a:solidFill>
                  <a:srgbClr val="C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hlinkClick r:id="rId4">
                  <a:extLst>
                    <a:ext uri="{DAF060AB-1E55-43B9-8AAB-6FB025537F2F}">
                      <wpsdc:hlinkClr xmlns:wpsdc="http://www.wps.cn/officeDocument/2017/drawingmlCustomData" val="C00000"/>
                      <wpsdc:folHlinkClr xmlns:wpsdc="http://www.wps.cn/officeDocument/2017/drawingmlCustomData" val="C00000"/>
                      <wpsdc:hlinkUnderline xmlns:wpsdc="http://www.wps.cn/officeDocument/2017/drawingmlCustomData" val="0"/>
                    </a:ext>
                  </a:extLst>
                </a:hlinkClick>
              </a:rPr>
              <a:t> </a:t>
            </a:r>
            <a:r>
              <a:rPr sz="1700" kern="0" spc="-20" dirty="0">
                <a:solidFill>
                  <a:srgbClr val="C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hlinkClick r:id="rId4">
                  <a:extLst>
                    <a:ext uri="{DAF060AB-1E55-43B9-8AAB-6FB025537F2F}">
                      <wpsdc:hlinkClr xmlns:wpsdc="http://www.wps.cn/officeDocument/2017/drawingmlCustomData" val="C00000"/>
                      <wpsdc:folHlinkClr xmlns:wpsdc="http://www.wps.cn/officeDocument/2017/drawingmlCustomData" val="C00000"/>
                      <wpsdc:hlinkUnderline xmlns:wpsdc="http://www.wps.cn/officeDocument/2017/drawingmlCustomData" val="0"/>
                    </a:ext>
                  </a:extLst>
                </a:hlinkClick>
              </a:rPr>
              <a:t>Projects Succeed?</a:t>
            </a:r>
            <a:endParaRPr sz="1700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12700" algn="l" rtl="0" eaLnBrk="0">
              <a:lnSpc>
                <a:spcPts val="1775"/>
              </a:lnSpc>
              <a:spcBef>
                <a:spcPts val="365"/>
              </a:spcBef>
            </a:pP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                                            </a:t>
            </a:r>
            <a:r>
              <a:rPr sz="1200" kern="0" spc="120" baseline="20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1</a:t>
            </a:r>
            <a:r>
              <a:rPr sz="1200" kern="0" spc="110" baseline="20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3</a:t>
            </a:r>
            <a:endParaRPr sz="1200" baseline="20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grpSp>
        <p:nvGrpSpPr>
          <p:cNvPr id="28" name="group 28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330" name="path 330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32" name="path 332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338" name="textbox 338"/>
          <p:cNvSpPr/>
          <p:nvPr/>
        </p:nvSpPr>
        <p:spPr>
          <a:xfrm>
            <a:off x="167930" y="208382"/>
            <a:ext cx="2874645" cy="5054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600" kern="0" spc="-2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</a:t>
            </a:r>
            <a:r>
              <a:rPr sz="3600" kern="0" spc="22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-2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Succ</a:t>
            </a:r>
            <a:r>
              <a:rPr sz="3600" kern="0" spc="-3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ess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box 342"/>
          <p:cNvSpPr/>
          <p:nvPr/>
        </p:nvSpPr>
        <p:spPr>
          <a:xfrm>
            <a:off x="516243" y="1151389"/>
            <a:ext cx="8692515" cy="58362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9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1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About one-quarter of</a:t>
            </a:r>
            <a:r>
              <a:rPr sz="2100" kern="0" spc="-1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world’s GDP is spent</a:t>
            </a: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on projects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53695" indent="-341630" algn="l" rtl="0" eaLnBrk="0">
              <a:lnSpc>
                <a:spcPct val="97000"/>
              </a:lnSpc>
              <a:spcBef>
                <a:spcPts val="159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6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Two important concepts that help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projects meet enterprise goals are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use of</a:t>
            </a:r>
            <a:r>
              <a:rPr sz="2100" kern="0" spc="-2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5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programs 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 </a:t>
            </a:r>
            <a:r>
              <a:rPr sz="2100" kern="0" spc="5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ject portfolio management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2700" algn="l" rtl="0" eaLnBrk="0">
              <a:lnSpc>
                <a:spcPct val="89000"/>
              </a:lnSpc>
              <a:spcBef>
                <a:spcPts val="1600"/>
              </a:spcBef>
            </a:pPr>
            <a:r>
              <a:rPr sz="1900" kern="0" spc="5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1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 </a:t>
            </a:r>
            <a:r>
              <a:rPr sz="2100" kern="0" spc="5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program 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is “</a:t>
            </a:r>
            <a:r>
              <a:rPr sz="2100" i="1" kern="0" spc="5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 group of re</a:t>
            </a:r>
            <a:r>
              <a:rPr sz="21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lated</a:t>
            </a:r>
            <a:r>
              <a:rPr sz="2100" i="1" kern="0" spc="-30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projects managed in a coordinated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65760" indent="-6985" algn="l" rtl="0" eaLnBrk="0">
              <a:lnSpc>
                <a:spcPct val="92000"/>
              </a:lnSpc>
              <a:spcBef>
                <a:spcPts val="645"/>
              </a:spcBef>
            </a:pPr>
            <a:r>
              <a:rPr sz="2100" i="1" kern="0" spc="5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manner to obtain benefits and control n</a:t>
            </a:r>
            <a:r>
              <a:rPr sz="21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ot available</a:t>
            </a:r>
            <a:r>
              <a:rPr sz="2100" i="1" kern="0" spc="-37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from managing them</a:t>
            </a:r>
            <a:r>
              <a:rPr sz="21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</a:t>
            </a:r>
            <a:r>
              <a:rPr sz="2100" i="1" kern="0" spc="6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individually</a:t>
            </a:r>
            <a:r>
              <a:rPr sz="21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”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82955" indent="-292735" algn="l" rtl="0" eaLnBrk="0">
              <a:lnSpc>
                <a:spcPct val="89000"/>
              </a:lnSpc>
              <a:spcBef>
                <a:spcPts val="143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kern="0" spc="1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Examples of</a:t>
            </a:r>
            <a:r>
              <a:rPr sz="2000" kern="0" spc="-1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common programs in the IT field include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infrastructur</a:t>
            </a:r>
            <a:r>
              <a:rPr sz="2000" i="1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   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applications development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and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user s</a:t>
            </a:r>
            <a:r>
              <a:rPr sz="2000" i="1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upport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90220" algn="l" rtl="0" eaLnBrk="0">
              <a:lnSpc>
                <a:spcPct val="88000"/>
              </a:lnSpc>
              <a:spcBef>
                <a:spcPts val="142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kern="0" spc="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Program</a:t>
            </a:r>
            <a:r>
              <a:rPr lang="zh-CN"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</a:rPr>
              <a:t>（美式）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vs.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gramme</a:t>
            </a:r>
            <a:r>
              <a:rPr lang="zh-CN"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</a:rPr>
              <a:t>（英式）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55600" indent="-343535" algn="l" rtl="0" eaLnBrk="0">
              <a:lnSpc>
                <a:spcPct val="97000"/>
              </a:lnSpc>
              <a:spcBef>
                <a:spcPts val="135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1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program manager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provides leadership and direc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tion for the 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</a:t>
            </a:r>
            <a:r>
              <a:rPr sz="21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managers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heading the projects within the pro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gram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7000"/>
              </a:lnSpc>
            </a:pPr>
            <a:endParaRPr sz="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86000"/>
              </a:lnSpc>
            </a:pPr>
            <a:r>
              <a:rPr sz="1000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14</a:t>
            </a: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344" name="picture 3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06944" y="4349119"/>
            <a:ext cx="135255" cy="211073"/>
          </a:xfrm>
          <a:prstGeom prst="rect">
            <a:avLst/>
          </a:prstGeom>
        </p:spPr>
      </p:pic>
      <p:pic>
        <p:nvPicPr>
          <p:cNvPr id="346" name="picture 3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06941" y="3625219"/>
            <a:ext cx="135254" cy="211073"/>
          </a:xfrm>
          <a:prstGeom prst="rect">
            <a:avLst/>
          </a:prstGeom>
        </p:spPr>
      </p:pic>
      <p:sp>
        <p:nvSpPr>
          <p:cNvPr id="348" name="textbox 348"/>
          <p:cNvSpPr/>
          <p:nvPr/>
        </p:nvSpPr>
        <p:spPr>
          <a:xfrm>
            <a:off x="167930" y="208382"/>
            <a:ext cx="8016240" cy="5054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Program and Project Portfolio 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Management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pSp>
        <p:nvGrpSpPr>
          <p:cNvPr id="30" name="group 30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350" name="path 350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52" name="path 352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354" name="textbox 354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picture 358"/>
          <p:cNvPicPr>
            <a:picLocks noChangeAspect="1"/>
          </p:cNvPicPr>
          <p:nvPr/>
        </p:nvPicPr>
        <p:blipFill>
          <a:blip r:embed="rId1"/>
          <a:srcRect b="11830"/>
          <a:stretch>
            <a:fillRect/>
          </a:stretch>
        </p:blipFill>
        <p:spPr>
          <a:xfrm rot="21600000">
            <a:off x="2255520" y="2971800"/>
            <a:ext cx="4738370" cy="3554095"/>
          </a:xfrm>
          <a:prstGeom prst="rect">
            <a:avLst/>
          </a:prstGeom>
        </p:spPr>
      </p:pic>
      <p:sp>
        <p:nvSpPr>
          <p:cNvPr id="360" name="textbox 360"/>
          <p:cNvSpPr/>
          <p:nvPr/>
        </p:nvSpPr>
        <p:spPr>
          <a:xfrm>
            <a:off x="515219" y="1150146"/>
            <a:ext cx="8444865" cy="16922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53695" indent="-341630" algn="l" rtl="0" eaLnBrk="0">
              <a:lnSpc>
                <a:spcPct val="95000"/>
              </a:lnSpc>
            </a:pPr>
            <a:r>
              <a:rPr sz="18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800" kern="0" spc="-28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As part of</a:t>
            </a:r>
            <a:r>
              <a:rPr sz="2100" kern="0" spc="-2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portfolio management, organizations group and manage   projects</a:t>
            </a:r>
            <a:r>
              <a:rPr sz="21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</a:t>
            </a:r>
            <a:r>
              <a:rPr sz="21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programs</a:t>
            </a:r>
            <a:r>
              <a:rPr sz="21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as</a:t>
            </a:r>
            <a:r>
              <a:rPr sz="21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2100" kern="0" spc="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portfolio</a:t>
            </a:r>
            <a:r>
              <a:rPr sz="2100" kern="0" spc="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2100" kern="0" spc="-1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investments</a:t>
            </a:r>
            <a:r>
              <a:rPr sz="2100" kern="0" spc="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that</a:t>
            </a:r>
            <a:r>
              <a:rPr sz="21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contribute</a:t>
            </a:r>
            <a:r>
              <a:rPr sz="21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</a:t>
            </a:r>
            <a:r>
              <a:rPr sz="21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     entire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enterprise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’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success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53695" indent="-341630" algn="l" rtl="0" eaLnBrk="0">
              <a:lnSpc>
                <a:spcPct val="93000"/>
              </a:lnSpc>
              <a:spcBef>
                <a:spcPts val="5"/>
              </a:spcBef>
            </a:pPr>
            <a:r>
              <a:rPr sz="18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 </a:t>
            </a:r>
            <a:r>
              <a:rPr sz="21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Portfolio managers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help thei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 organizations </a:t>
            </a:r>
            <a:r>
              <a:rPr sz="2100" i="1" kern="0" spc="-1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make wise investment decisions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by helping to select and analyze projects from a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strategic 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perspective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362" name="textbox 362"/>
          <p:cNvSpPr/>
          <p:nvPr/>
        </p:nvSpPr>
        <p:spPr>
          <a:xfrm>
            <a:off x="167930" y="208382"/>
            <a:ext cx="5553709" cy="5054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Portfolio M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anagement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pSp>
        <p:nvGrpSpPr>
          <p:cNvPr id="32" name="group 32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364" name="path 364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66" name="path 366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368" name="textbox 368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370" name="textbox 370"/>
          <p:cNvSpPr/>
          <p:nvPr/>
        </p:nvSpPr>
        <p:spPr>
          <a:xfrm>
            <a:off x="9042709" y="6830611"/>
            <a:ext cx="166370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1000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15</a:t>
            </a: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88720" y="5826760"/>
            <a:ext cx="8235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策略</a:t>
            </a:r>
            <a:endParaRPr lang="zh-CN" altLang="en-US" sz="2400"/>
          </a:p>
        </p:txBody>
      </p:sp>
      <p:sp>
        <p:nvSpPr>
          <p:cNvPr id="3" name="文本框 2"/>
          <p:cNvSpPr txBox="1"/>
          <p:nvPr/>
        </p:nvSpPr>
        <p:spPr>
          <a:xfrm>
            <a:off x="1193800" y="3429000"/>
            <a:ext cx="8235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战略</a:t>
            </a:r>
            <a:endParaRPr lang="zh-CN" altLang="en-US"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课程简介</a:t>
            </a:r>
            <a:endParaRPr lang="zh-CN" altLang="en-US" dirty="0"/>
          </a:p>
        </p:txBody>
      </p:sp>
      <p:sp>
        <p:nvSpPr>
          <p:cNvPr id="3" name="内容占位符 1"/>
          <p:cNvSpPr txBox="1"/>
          <p:nvPr/>
        </p:nvSpPr>
        <p:spPr>
          <a:xfrm>
            <a:off x="457200" y="1481138"/>
            <a:ext cx="8229600" cy="452596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/>
              <a:buChar char="•"/>
              <a:defRPr sz="2100" b="0" i="0" kern="1200">
                <a:solidFill>
                  <a:schemeClr val="tx1"/>
                </a:solidFill>
                <a:latin typeface="Open Sans Regular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800" b="0" i="0" kern="1200">
                <a:solidFill>
                  <a:schemeClr val="tx1"/>
                </a:solidFill>
                <a:latin typeface="Open Sans Regular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500" b="0" i="0" kern="1200">
                <a:solidFill>
                  <a:schemeClr val="tx1"/>
                </a:solidFill>
                <a:latin typeface="Open Sans Regular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b="0" i="0" kern="1200">
                <a:solidFill>
                  <a:schemeClr val="tx1"/>
                </a:solidFill>
                <a:latin typeface="Open Sans Regular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b="0" i="0" kern="1200">
                <a:solidFill>
                  <a:schemeClr val="tx1"/>
                </a:solidFill>
                <a:latin typeface="Open Sans Regular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dirty="0"/>
              <a:t>软工专业核心必修课</a:t>
            </a:r>
            <a:endParaRPr lang="en-US" altLang="zh-CN" dirty="0"/>
          </a:p>
          <a:p>
            <a:pPr fontAlgn="auto">
              <a:spcAft>
                <a:spcPts val="0"/>
              </a:spcAft>
            </a:pPr>
            <a:r>
              <a:rPr lang="zh-CN" altLang="en-US" dirty="0"/>
              <a:t>课时：理论课 </a:t>
            </a:r>
            <a:r>
              <a:rPr lang="en-US" altLang="zh-CN" dirty="0"/>
              <a:t>48</a:t>
            </a:r>
            <a:r>
              <a:rPr lang="zh-CN" altLang="en-US" dirty="0"/>
              <a:t>课时</a:t>
            </a:r>
            <a:endParaRPr lang="en-US" altLang="zh-CN" dirty="0"/>
          </a:p>
          <a:p>
            <a:pPr fontAlgn="auto">
              <a:spcAft>
                <a:spcPts val="0"/>
              </a:spcAft>
            </a:pPr>
            <a:r>
              <a:rPr lang="zh-CN" altLang="en-US" dirty="0"/>
              <a:t>教材：</a:t>
            </a:r>
            <a:r>
              <a:rPr lang="en-US" altLang="zh-CN" dirty="0"/>
              <a:t>Information Technology Project Management</a:t>
            </a:r>
            <a:endParaRPr lang="en-US" altLang="zh-CN" dirty="0"/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zh-CN" dirty="0"/>
              <a:t>           </a:t>
            </a:r>
            <a:r>
              <a:rPr lang="zh-CN" altLang="en-US" dirty="0"/>
              <a:t>（第</a:t>
            </a:r>
            <a:r>
              <a:rPr lang="en-US" altLang="zh-CN" dirty="0"/>
              <a:t>9</a:t>
            </a:r>
            <a:r>
              <a:rPr lang="zh-CN" altLang="en-US" dirty="0"/>
              <a:t>版或第</a:t>
            </a:r>
            <a:r>
              <a:rPr lang="en-US" altLang="zh-CN" dirty="0"/>
              <a:t>7</a:t>
            </a:r>
            <a:r>
              <a:rPr lang="zh-CN" altLang="en-US" dirty="0"/>
              <a:t>版）</a:t>
            </a:r>
            <a:endParaRPr lang="en-US" altLang="zh-CN" dirty="0"/>
          </a:p>
          <a:p>
            <a:pPr fontAlgn="auto">
              <a:spcAft>
                <a:spcPts val="0"/>
              </a:spcAft>
            </a:pPr>
            <a:endParaRPr lang="zh-CN" altLang="en-US" dirty="0"/>
          </a:p>
        </p:txBody>
      </p:sp>
      <p:pic>
        <p:nvPicPr>
          <p:cNvPr id="5" name="图片 4" descr="图示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200400"/>
            <a:ext cx="3322955" cy="3245485"/>
          </a:xfrm>
          <a:prstGeom prst="rect">
            <a:avLst/>
          </a:prstGeom>
        </p:spPr>
      </p:pic>
      <p:pic>
        <p:nvPicPr>
          <p:cNvPr id="6" name="内容占位符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86195" y="3429000"/>
            <a:ext cx="2129790" cy="2996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rect 374"/>
          <p:cNvSpPr/>
          <p:nvPr/>
        </p:nvSpPr>
        <p:spPr>
          <a:xfrm>
            <a:off x="1294206" y="2270772"/>
            <a:ext cx="5233416" cy="281940"/>
          </a:xfrm>
          <a:prstGeom prst="rect">
            <a:avLst/>
          </a:prstGeom>
          <a:solidFill>
            <a:srgbClr val="CFFFC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76" name="rect 376"/>
          <p:cNvSpPr/>
          <p:nvPr/>
        </p:nvSpPr>
        <p:spPr>
          <a:xfrm>
            <a:off x="3539058" y="1965972"/>
            <a:ext cx="5145024" cy="281940"/>
          </a:xfrm>
          <a:prstGeom prst="rect">
            <a:avLst/>
          </a:prstGeom>
          <a:solidFill>
            <a:srgbClr val="CFFFC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78" name="textbox 378"/>
          <p:cNvSpPr/>
          <p:nvPr/>
        </p:nvSpPr>
        <p:spPr>
          <a:xfrm>
            <a:off x="516243" y="1151389"/>
            <a:ext cx="8692515" cy="58362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67665" indent="-354965" algn="l" rtl="0" eaLnBrk="0">
              <a:lnSpc>
                <a:spcPct val="97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1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best practice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is “</a:t>
            </a:r>
            <a:r>
              <a:rPr sz="2100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 optimal </a:t>
            </a:r>
            <a:r>
              <a:rPr sz="2100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way recognized by industry to achieve</a:t>
            </a:r>
            <a:r>
              <a:rPr sz="2100" kern="0" spc="11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21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</a:t>
            </a:r>
            <a:r>
              <a:rPr sz="2100" kern="0" spc="5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stated goal or</a:t>
            </a:r>
            <a:r>
              <a:rPr sz="2100" kern="0" spc="9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5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object</a:t>
            </a:r>
            <a:r>
              <a:rPr sz="2100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ive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”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89940" indent="-299720" algn="l" rtl="0" eaLnBrk="0">
              <a:lnSpc>
                <a:spcPct val="89000"/>
              </a:lnSpc>
              <a:spcBef>
                <a:spcPts val="1735"/>
              </a:spcBef>
              <a:tabLst>
                <a:tab pos="625475" algn="l"/>
              </a:tabLst>
            </a:pP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i="1" kern="0" spc="1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Best</a:t>
            </a:r>
            <a:r>
              <a:rPr sz="2000" i="1" kern="0" spc="-26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practice</a:t>
            </a:r>
            <a:r>
              <a:rPr sz="2000" i="1" kern="0" spc="2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secret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: “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Stretching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learn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from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best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2000" kern="0" spc="-1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best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any          sector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can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make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big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vision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more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likely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succeed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.”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52425" indent="-340360" algn="l" rtl="0" eaLnBrk="0">
              <a:lnSpc>
                <a:spcPct val="97000"/>
              </a:lnSpc>
              <a:spcBef>
                <a:spcPts val="1585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Robert Butrick suggests that organizatio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ns need to follow some basic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principles of</a:t>
            </a:r>
            <a:r>
              <a:rPr sz="2100" kern="0" spc="-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management</a:t>
            </a:r>
            <a:r>
              <a:rPr sz="2100" kern="0" spc="1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such as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90220" algn="l" rtl="0" eaLnBrk="0">
              <a:lnSpc>
                <a:spcPct val="88000"/>
              </a:lnSpc>
              <a:spcBef>
                <a:spcPts val="1730"/>
              </a:spcBef>
              <a:tabLst>
                <a:tab pos="625475" algn="l"/>
              </a:tabLst>
            </a:pP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i="1" kern="0" spc="7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Make</a:t>
            </a:r>
            <a:r>
              <a:rPr sz="2000" i="1" kern="0" spc="6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sure</a:t>
            </a:r>
            <a:r>
              <a:rPr sz="2000" i="1" kern="0" spc="6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that</a:t>
            </a:r>
            <a:r>
              <a:rPr sz="2000" i="1" kern="0" spc="-2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your</a:t>
            </a:r>
            <a:r>
              <a:rPr sz="2000" i="1" kern="0" spc="-28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projects</a:t>
            </a:r>
            <a:r>
              <a:rPr sz="2000" i="1" kern="0" spc="6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are</a:t>
            </a:r>
            <a:r>
              <a:rPr sz="2000" i="1" kern="0" spc="6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driven</a:t>
            </a:r>
            <a:r>
              <a:rPr sz="2000" i="1" kern="0" spc="6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by</a:t>
            </a:r>
            <a:r>
              <a:rPr sz="2000" i="1" kern="0" spc="-17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your</a:t>
            </a:r>
            <a:r>
              <a:rPr sz="2000" i="1" kern="0" spc="6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strategy</a:t>
            </a: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.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Be</a:t>
            </a: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able</a:t>
            </a:r>
            <a:r>
              <a:rPr sz="20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89940" indent="-3810" algn="l" rtl="0" eaLnBrk="0">
              <a:lnSpc>
                <a:spcPct val="89000"/>
              </a:lnSpc>
              <a:spcBef>
                <a:spcPts val="295"/>
              </a:spcBef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demonstrate how each project you undertake fits your bu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siness strategy, and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screen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out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unwanted</a:t>
            </a:r>
            <a:r>
              <a:rPr sz="2000" i="1" kern="0" spc="-32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projects</a:t>
            </a:r>
            <a:r>
              <a:rPr sz="2000" i="1" kern="0" spc="2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as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soon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as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possible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.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87400" indent="-297180" algn="l" rtl="0" eaLnBrk="0">
              <a:lnSpc>
                <a:spcPct val="89000"/>
              </a:lnSpc>
              <a:spcBef>
                <a:spcPts val="1730"/>
              </a:spcBef>
              <a:tabLst>
                <a:tab pos="625475" algn="l"/>
              </a:tabLst>
            </a:pP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i="1" kern="0" spc="10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Engage</a:t>
            </a:r>
            <a:r>
              <a:rPr sz="2000" i="1" kern="0" spc="-18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your</a:t>
            </a:r>
            <a:r>
              <a:rPr sz="2000" i="1" kern="0" spc="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stakeholders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.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Ignoring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stakeholders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often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leads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            failure. Be sure to engage stakeholders at all</a:t>
            </a:r>
            <a:r>
              <a:rPr sz="2000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sta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ges of</a:t>
            </a:r>
            <a:r>
              <a:rPr sz="2000" kern="0" spc="-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 project and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86765" algn="l" rtl="0" eaLnBrk="0">
              <a:lnSpc>
                <a:spcPct val="88000"/>
              </a:lnSpc>
              <a:spcBef>
                <a:spcPts val="525"/>
              </a:spcBef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encourage teamwork and comm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itment at all times.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5000"/>
              </a:lnSpc>
            </a:pPr>
            <a:endParaRPr sz="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86000"/>
              </a:lnSpc>
              <a:spcBef>
                <a:spcPts val="0"/>
              </a:spcBef>
            </a:pPr>
            <a:r>
              <a:rPr sz="1000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16</a:t>
            </a: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380" name="picture 3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06932" y="4669161"/>
            <a:ext cx="135255" cy="211073"/>
          </a:xfrm>
          <a:prstGeom prst="rect">
            <a:avLst/>
          </a:prstGeom>
        </p:spPr>
      </p:pic>
      <p:pic>
        <p:nvPicPr>
          <p:cNvPr id="382" name="picture 3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06943" y="3602364"/>
            <a:ext cx="135255" cy="211073"/>
          </a:xfrm>
          <a:prstGeom prst="rect">
            <a:avLst/>
          </a:prstGeom>
        </p:spPr>
      </p:pic>
      <p:pic>
        <p:nvPicPr>
          <p:cNvPr id="384" name="picture 3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06932" y="2017395"/>
            <a:ext cx="135255" cy="211073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386" name="path 386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88" name="path 388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390" name="textbox 390"/>
          <p:cNvSpPr/>
          <p:nvPr/>
        </p:nvSpPr>
        <p:spPr>
          <a:xfrm>
            <a:off x="167930" y="218897"/>
            <a:ext cx="2415539" cy="4286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3000"/>
              </a:lnSpc>
            </a:pP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Best Practice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picture 39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685800" y="2406650"/>
            <a:ext cx="7808976" cy="4066029"/>
          </a:xfrm>
          <a:prstGeom prst="rect">
            <a:avLst/>
          </a:prstGeom>
        </p:spPr>
      </p:pic>
      <p:sp>
        <p:nvSpPr>
          <p:cNvPr id="398" name="textbox 398"/>
          <p:cNvSpPr/>
          <p:nvPr/>
        </p:nvSpPr>
        <p:spPr>
          <a:xfrm>
            <a:off x="516243" y="1151389"/>
            <a:ext cx="8277225" cy="9886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3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52425" indent="-340360" algn="l" rtl="0" eaLnBrk="0">
              <a:lnSpc>
                <a:spcPct val="101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5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Organizational project management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is a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frame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work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 which portfolio,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program, and project management are integrated with </a:t>
            </a:r>
            <a:r>
              <a:rPr sz="2100" i="1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organizational</a:t>
            </a:r>
            <a:r>
              <a:rPr sz="2100" i="1" kern="0" spc="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</a:t>
            </a:r>
            <a:r>
              <a:rPr sz="2100" i="1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enablers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 order to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achieve</a:t>
            </a:r>
            <a:r>
              <a:rPr sz="21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strategic objectives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400" name="textbox 400"/>
          <p:cNvSpPr/>
          <p:nvPr/>
        </p:nvSpPr>
        <p:spPr>
          <a:xfrm>
            <a:off x="176160" y="208382"/>
            <a:ext cx="6636384" cy="5054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Organizational Pr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oject Management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pSp>
        <p:nvGrpSpPr>
          <p:cNvPr id="36" name="group 36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402" name="path 402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04" name="path 404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408" name="textbox 408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410" name="textbox 410"/>
          <p:cNvSpPr/>
          <p:nvPr/>
        </p:nvSpPr>
        <p:spPr>
          <a:xfrm>
            <a:off x="9042709" y="6830611"/>
            <a:ext cx="166370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1000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17</a:t>
            </a: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extbox 414"/>
          <p:cNvSpPr/>
          <p:nvPr/>
        </p:nvSpPr>
        <p:spPr>
          <a:xfrm>
            <a:off x="287643" y="1151389"/>
            <a:ext cx="8921115" cy="58362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64490" indent="-351790" algn="l" rtl="0" eaLnBrk="0">
              <a:lnSpc>
                <a:spcPct val="97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managers must work </a:t>
            </a:r>
            <a:r>
              <a:rPr sz="2100" i="1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closely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with other stakeholders on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 project,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especially the sponso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 and project team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79145" indent="-288925" algn="l" rtl="0" eaLnBrk="0">
              <a:lnSpc>
                <a:spcPct val="89000"/>
              </a:lnSpc>
              <a:spcBef>
                <a:spcPts val="173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kern="0" spc="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More effective if</a:t>
            </a:r>
            <a:r>
              <a:rPr sz="2000" kern="0" spc="-1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they are familiar with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ten PM knowledge areas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       various tools and techniques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related to pro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ject management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2700" algn="l" rtl="0" eaLnBrk="0">
              <a:lnSpc>
                <a:spcPct val="89000"/>
              </a:lnSpc>
              <a:spcBef>
                <a:spcPts val="159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manager</a:t>
            </a:r>
            <a:r>
              <a:rPr sz="2100" kern="0" spc="-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job descri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ption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79780" indent="-289560" algn="l" rtl="0" eaLnBrk="0">
              <a:lnSpc>
                <a:spcPct val="89000"/>
              </a:lnSpc>
              <a:spcBef>
                <a:spcPts val="173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 project manager can have different</a:t>
            </a:r>
            <a:r>
              <a:rPr sz="2000" kern="0" spc="-1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job descriptions, which can vary                 tremendously by industry, organization, and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project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90220" algn="l" rtl="0" eaLnBrk="0">
              <a:lnSpc>
                <a:spcPct val="88000"/>
              </a:lnSpc>
              <a:spcBef>
                <a:spcPts val="172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kern="0" spc="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However, most project managers perform similar tasks s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uch as </a:t>
            </a:r>
            <a:r>
              <a:rPr sz="2000" kern="0" spc="-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planning,</a:t>
            </a:r>
            <a:endParaRPr sz="2000" dirty="0">
              <a:solidFill>
                <a:srgbClr val="C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89940" algn="l" rtl="0" eaLnBrk="0">
              <a:lnSpc>
                <a:spcPct val="88000"/>
              </a:lnSpc>
              <a:spcBef>
                <a:spcPts val="290"/>
              </a:spcBef>
            </a:pP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scheduling, coordinating, and working with people to </a:t>
            </a:r>
            <a:r>
              <a:rPr sz="2000" kern="0" spc="-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achieve project goals</a:t>
            </a:r>
            <a:endParaRPr sz="2000" dirty="0">
              <a:solidFill>
                <a:srgbClr val="C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86130" indent="-295910" algn="l" rtl="0" eaLnBrk="0">
              <a:lnSpc>
                <a:spcPct val="89000"/>
              </a:lnSpc>
              <a:spcBef>
                <a:spcPts val="1495"/>
              </a:spcBef>
              <a:tabLst>
                <a:tab pos="625475" algn="l"/>
              </a:tabLst>
            </a:pP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i="1" kern="0" spc="1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</a:t>
            </a:r>
            <a:r>
              <a:rPr sz="2000" i="1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management</a:t>
            </a:r>
            <a:r>
              <a:rPr sz="2000" i="1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is</a:t>
            </a:r>
            <a:r>
              <a:rPr sz="2000" i="1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2000" i="1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skill</a:t>
            </a:r>
            <a:r>
              <a:rPr sz="2000" i="1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needed</a:t>
            </a:r>
            <a:r>
              <a:rPr sz="2000" i="1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</a:t>
            </a:r>
            <a:r>
              <a:rPr sz="2000" i="1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every</a:t>
            </a:r>
            <a:r>
              <a:rPr sz="2000" i="1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major</a:t>
            </a:r>
            <a:r>
              <a:rPr sz="2000" i="1" kern="0" spc="-10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ITfield</a:t>
            </a:r>
            <a:r>
              <a:rPr sz="20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from</a:t>
            </a:r>
            <a:r>
              <a:rPr sz="20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database        administrator to network specialist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to technical writer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8000"/>
              </a:lnSpc>
            </a:pPr>
            <a:endParaRPr sz="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86000"/>
              </a:lnSpc>
              <a:spcBef>
                <a:spcPts val="0"/>
              </a:spcBef>
            </a:pPr>
            <a:r>
              <a:rPr sz="1000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18</a:t>
            </a: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416" name="picture 4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78335" y="4791089"/>
            <a:ext cx="135255" cy="211073"/>
          </a:xfrm>
          <a:prstGeom prst="rect">
            <a:avLst/>
          </a:prstGeom>
        </p:spPr>
      </p:pic>
      <p:pic>
        <p:nvPicPr>
          <p:cNvPr id="418" name="picture 4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78334" y="4029089"/>
            <a:ext cx="135255" cy="211073"/>
          </a:xfrm>
          <a:prstGeom prst="rect">
            <a:avLst/>
          </a:prstGeom>
        </p:spPr>
      </p:pic>
      <p:pic>
        <p:nvPicPr>
          <p:cNvPr id="420" name="picture 4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78334" y="3267084"/>
            <a:ext cx="135254" cy="211073"/>
          </a:xfrm>
          <a:prstGeom prst="rect">
            <a:avLst/>
          </a:prstGeom>
        </p:spPr>
      </p:pic>
      <p:pic>
        <p:nvPicPr>
          <p:cNvPr id="422" name="picture 4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78333" y="2017404"/>
            <a:ext cx="135255" cy="211073"/>
          </a:xfrm>
          <a:prstGeom prst="rect">
            <a:avLst/>
          </a:prstGeom>
        </p:spPr>
      </p:pic>
      <p:sp>
        <p:nvSpPr>
          <p:cNvPr id="424" name="textbox 424"/>
          <p:cNvSpPr/>
          <p:nvPr/>
        </p:nvSpPr>
        <p:spPr>
          <a:xfrm>
            <a:off x="173874" y="208382"/>
            <a:ext cx="5346700" cy="5054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</a:t>
            </a:r>
            <a:r>
              <a:rPr sz="3600" kern="0" spc="6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Role</a:t>
            </a:r>
            <a:r>
              <a:rPr sz="3600" kern="0" spc="6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3600" kern="0" spc="-30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</a:t>
            </a:r>
            <a:r>
              <a:rPr sz="3600" kern="0" spc="6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Manager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pSp>
        <p:nvGrpSpPr>
          <p:cNvPr id="38" name="group 38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426" name="path 426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28" name="path 428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430" name="textbox 430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rect 434"/>
          <p:cNvSpPr/>
          <p:nvPr/>
        </p:nvSpPr>
        <p:spPr>
          <a:xfrm>
            <a:off x="870535" y="1633743"/>
            <a:ext cx="6198108" cy="309370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36" name="rect 436"/>
          <p:cNvSpPr/>
          <p:nvPr/>
        </p:nvSpPr>
        <p:spPr>
          <a:xfrm>
            <a:off x="870535" y="2609103"/>
            <a:ext cx="4809744" cy="309369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38" name="rect 438"/>
          <p:cNvSpPr/>
          <p:nvPr/>
        </p:nvSpPr>
        <p:spPr>
          <a:xfrm>
            <a:off x="870535" y="2121423"/>
            <a:ext cx="3572255" cy="309369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40" name="rect 440"/>
          <p:cNvSpPr/>
          <p:nvPr/>
        </p:nvSpPr>
        <p:spPr>
          <a:xfrm>
            <a:off x="870535" y="3096783"/>
            <a:ext cx="3930395" cy="309369"/>
          </a:xfrm>
          <a:prstGeom prst="rect">
            <a:avLst/>
          </a:prstGeom>
          <a:solidFill>
            <a:srgbClr val="CFFFC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42" name="rect 442"/>
          <p:cNvSpPr/>
          <p:nvPr/>
        </p:nvSpPr>
        <p:spPr>
          <a:xfrm>
            <a:off x="1448130" y="5935992"/>
            <a:ext cx="5146548" cy="281940"/>
          </a:xfrm>
          <a:prstGeom prst="rect">
            <a:avLst/>
          </a:prstGeom>
          <a:solidFill>
            <a:srgbClr val="C0C0C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44" name="textbox 444"/>
          <p:cNvSpPr/>
          <p:nvPr/>
        </p:nvSpPr>
        <p:spPr>
          <a:xfrm>
            <a:off x="516243" y="1151389"/>
            <a:ext cx="6567169" cy="5110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9000"/>
              </a:lnSpc>
            </a:pPr>
            <a:r>
              <a:rPr sz="1900" kern="0" spc="5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6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Project Man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agement Body of</a:t>
            </a:r>
            <a:r>
              <a:rPr sz="2100" kern="0" spc="-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Knowledge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2700" algn="l" rtl="0" eaLnBrk="0">
              <a:lnSpc>
                <a:spcPct val="89000"/>
              </a:lnSpc>
              <a:spcBef>
                <a:spcPts val="1595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1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Application area knowledge, stand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ards, and regulations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2700" algn="l" rtl="0" eaLnBrk="0">
              <a:lnSpc>
                <a:spcPct val="89000"/>
              </a:lnSpc>
              <a:spcBef>
                <a:spcPts val="1595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environmen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 knowledge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2700" algn="l" rtl="0" eaLnBrk="0">
              <a:lnSpc>
                <a:spcPct val="89000"/>
              </a:lnSpc>
              <a:spcBef>
                <a:spcPts val="1595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5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General management knowl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edge and skills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2700" algn="l" rtl="0" eaLnBrk="0">
              <a:lnSpc>
                <a:spcPct val="89000"/>
              </a:lnSpc>
              <a:spcBef>
                <a:spcPts val="1595"/>
              </a:spcBef>
            </a:pPr>
            <a:r>
              <a:rPr sz="1900" kern="0" spc="3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5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i="1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Soft skills or human relations skills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2700" algn="l" rtl="0" eaLnBrk="0">
              <a:lnSpc>
                <a:spcPct val="89000"/>
              </a:lnSpc>
              <a:spcBef>
                <a:spcPts val="1595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3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Six traits of</a:t>
            </a:r>
            <a:r>
              <a:rPr sz="2100" kern="0" spc="-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hig</a:t>
            </a:r>
            <a:r>
              <a:rPr sz="2100" i="1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hly effective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managers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85775" algn="l" rtl="0" eaLnBrk="0">
              <a:lnSpc>
                <a:spcPct val="88000"/>
              </a:lnSpc>
              <a:spcBef>
                <a:spcPts val="1475"/>
              </a:spcBef>
            </a:pPr>
            <a:r>
              <a:rPr sz="1500" i="1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1.     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Be</a:t>
            </a:r>
            <a:r>
              <a:rPr sz="2000" i="1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2000" i="1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strategic</a:t>
            </a:r>
            <a:r>
              <a:rPr sz="2000" i="1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business</a:t>
            </a:r>
            <a:r>
              <a:rPr sz="2000" i="1" kern="0" spc="-22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partner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77520" algn="l" rtl="0" eaLnBrk="0">
              <a:lnSpc>
                <a:spcPct val="88000"/>
              </a:lnSpc>
              <a:spcBef>
                <a:spcPts val="890"/>
              </a:spcBef>
            </a:pPr>
            <a:r>
              <a:rPr sz="1500" i="1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2.     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Encourage</a:t>
            </a:r>
            <a:r>
              <a:rPr sz="2000" i="1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</a:t>
            </a:r>
            <a:r>
              <a:rPr sz="2000" i="1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recognize</a:t>
            </a:r>
            <a:r>
              <a:rPr sz="2000" i="1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valuable</a:t>
            </a:r>
            <a:r>
              <a:rPr sz="2000" i="1" kern="0" spc="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contributions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80695" algn="l" rtl="0" eaLnBrk="0">
              <a:lnSpc>
                <a:spcPct val="87000"/>
              </a:lnSpc>
              <a:spcBef>
                <a:spcPts val="890"/>
              </a:spcBef>
            </a:pPr>
            <a:r>
              <a:rPr sz="1500" i="1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3.     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Respect</a:t>
            </a:r>
            <a:r>
              <a:rPr sz="2000" i="1" kern="0" spc="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</a:t>
            </a:r>
            <a:r>
              <a:rPr sz="2000" i="1" kern="0" spc="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motivate</a:t>
            </a:r>
            <a:r>
              <a:rPr sz="2000" i="1" kern="0" spc="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stakeholders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80060" algn="l" rtl="0" eaLnBrk="0">
              <a:lnSpc>
                <a:spcPct val="88000"/>
              </a:lnSpc>
              <a:spcBef>
                <a:spcPts val="910"/>
              </a:spcBef>
            </a:pPr>
            <a:r>
              <a:rPr sz="1500" i="1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4.     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Be</a:t>
            </a:r>
            <a:r>
              <a:rPr sz="2000" i="1" kern="0" spc="-3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fully</a:t>
            </a:r>
            <a:r>
              <a:rPr sz="2000" i="1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vested</a:t>
            </a:r>
            <a:r>
              <a:rPr sz="2000" i="1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</a:t>
            </a:r>
            <a:r>
              <a:rPr sz="2000" i="1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success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81330" algn="l" rtl="0" eaLnBrk="0">
              <a:lnSpc>
                <a:spcPct val="88000"/>
              </a:lnSpc>
              <a:spcBef>
                <a:spcPts val="890"/>
              </a:spcBef>
            </a:pPr>
            <a:r>
              <a:rPr sz="1500" i="1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5.     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Stress</a:t>
            </a:r>
            <a:r>
              <a:rPr sz="2000" i="1" kern="0" spc="6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integrity</a:t>
            </a:r>
            <a:r>
              <a:rPr sz="2000" i="1" kern="0" spc="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 accountability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5000"/>
              </a:lnSpc>
            </a:pPr>
            <a:endParaRPr sz="7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86410" algn="l" rtl="0" eaLnBrk="0">
              <a:lnSpc>
                <a:spcPct val="88000"/>
              </a:lnSpc>
              <a:spcBef>
                <a:spcPts val="5"/>
              </a:spcBef>
            </a:pPr>
            <a:r>
              <a:rPr sz="15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6.      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Work in the gray or be a</a:t>
            </a:r>
            <a:r>
              <a:rPr sz="2000" i="1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ble to deal with ambiguity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446" name="textbox 446"/>
          <p:cNvSpPr/>
          <p:nvPr/>
        </p:nvSpPr>
        <p:spPr>
          <a:xfrm>
            <a:off x="188962" y="208382"/>
            <a:ext cx="7005955" cy="5054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Suggested</a:t>
            </a:r>
            <a:r>
              <a:rPr sz="3600" kern="0" spc="22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Skills for Proje</a:t>
            </a:r>
            <a:r>
              <a:rPr sz="3600" kern="0" spc="-2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ct Managers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pSp>
        <p:nvGrpSpPr>
          <p:cNvPr id="40" name="group 40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448" name="path 448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50" name="path 450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454" name="textbox 454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456" name="textbox 456"/>
          <p:cNvSpPr/>
          <p:nvPr/>
        </p:nvSpPr>
        <p:spPr>
          <a:xfrm>
            <a:off x="9042709" y="6830611"/>
            <a:ext cx="166370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1000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19</a:t>
            </a: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rect 460"/>
          <p:cNvSpPr/>
          <p:nvPr/>
        </p:nvSpPr>
        <p:spPr>
          <a:xfrm>
            <a:off x="3848430" y="1481343"/>
            <a:ext cx="1429511" cy="309370"/>
          </a:xfrm>
          <a:prstGeom prst="rect">
            <a:avLst/>
          </a:prstGeom>
          <a:solidFill>
            <a:srgbClr val="CFFFC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62" name="textbox 462"/>
          <p:cNvSpPr/>
          <p:nvPr/>
        </p:nvSpPr>
        <p:spPr>
          <a:xfrm>
            <a:off x="167640" y="80645"/>
            <a:ext cx="8753475" cy="401193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PMI</a:t>
            </a:r>
            <a:r>
              <a:rPr sz="3600" kern="0" spc="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Talent</a:t>
            </a:r>
            <a:r>
              <a:rPr sz="3600" kern="0" spc="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Triangle</a:t>
            </a:r>
            <a:r>
              <a:rPr sz="3600" kern="0" spc="10" baseline="3000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®</a:t>
            </a:r>
            <a:r>
              <a:rPr sz="2300" kern="0" spc="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</a:t>
            </a:r>
            <a:r>
              <a:rPr sz="3600" kern="0" spc="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Importance</a:t>
            </a:r>
            <a:r>
              <a:rPr sz="3600" kern="0" spc="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3970" algn="l" rtl="0" eaLnBrk="0">
              <a:lnSpc>
                <a:spcPct val="86000"/>
              </a:lnSpc>
              <a:spcBef>
                <a:spcPts val="780"/>
              </a:spcBef>
              <a:tabLst>
                <a:tab pos="8724900" algn="l"/>
              </a:tabLst>
            </a:pPr>
            <a:r>
              <a:rPr sz="3600" u="sng" kern="0" spc="-2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Leadership</a:t>
            </a:r>
            <a:r>
              <a:rPr sz="3600" u="sng" kern="0" spc="23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u="sng" kern="0" spc="-2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Skil</a:t>
            </a:r>
            <a:r>
              <a:rPr sz="3600" u="sng" kern="0" spc="-3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ls</a:t>
            </a:r>
            <a:r>
              <a:rPr sz="3600" u="sng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04215" indent="-343535" algn="l" rtl="0" eaLnBrk="0">
              <a:lnSpc>
                <a:spcPct val="103000"/>
              </a:lnSpc>
              <a:spcBef>
                <a:spcPts val="128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PMI developed a </a:t>
            </a:r>
            <a:r>
              <a:rPr sz="2100" i="1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talent triangle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 emphasi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ze the types</a:t>
            </a:r>
            <a:r>
              <a:rPr sz="2100" kern="0" spc="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2100" kern="0" spc="-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skills project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managers need to develop </a:t>
            </a:r>
            <a:r>
              <a:rPr sz="2100" i="1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continuously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inclu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ding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282065" indent="-448310" algn="l" rtl="0" eaLnBrk="0">
              <a:lnSpc>
                <a:spcPct val="94000"/>
              </a:lnSpc>
              <a:spcBef>
                <a:spcPts val="1360"/>
              </a:spcBef>
            </a:pPr>
            <a:r>
              <a:rPr sz="14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1.       </a:t>
            </a:r>
            <a:r>
              <a:rPr sz="18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Technical</a:t>
            </a:r>
            <a:r>
              <a:rPr sz="1800" i="1" kern="0" spc="-6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PM</a:t>
            </a:r>
            <a:r>
              <a:rPr sz="1800" i="1" kern="0" spc="-16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skills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: understanding the knowledge areas, process groups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PM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tools and techniques,</a:t>
            </a:r>
            <a:r>
              <a:rPr sz="1800" kern="0" spc="1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etc.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281430" indent="-455930" algn="l" rtl="0" eaLnBrk="0">
              <a:lnSpc>
                <a:spcPct val="94000"/>
              </a:lnSpc>
              <a:spcBef>
                <a:spcPts val="1100"/>
              </a:spcBef>
            </a:pPr>
            <a:r>
              <a:rPr sz="14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2.      </a:t>
            </a:r>
            <a:r>
              <a:rPr sz="18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Strategic and business management skills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:</a:t>
            </a:r>
            <a:r>
              <a:rPr sz="1800" kern="0" spc="1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strategic plan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ning and</a:t>
            </a:r>
            <a:r>
              <a:rPr sz="1800" kern="0" spc="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financial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management, accounting, marketing, and other management topics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828675" algn="l" rtl="0" eaLnBrk="0">
              <a:lnSpc>
                <a:spcPct val="88000"/>
              </a:lnSpc>
              <a:spcBef>
                <a:spcPts val="1105"/>
              </a:spcBef>
            </a:pPr>
            <a:r>
              <a:rPr sz="14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3.      </a:t>
            </a:r>
            <a:r>
              <a:rPr sz="18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Leadership skills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: focusing on</a:t>
            </a:r>
            <a:r>
              <a:rPr sz="1800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long-term</a:t>
            </a:r>
            <a:r>
              <a:rPr sz="1800" kern="0" spc="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goals</a:t>
            </a:r>
            <a:r>
              <a:rPr sz="1800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 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big-picture</a:t>
            </a:r>
            <a:r>
              <a:rPr sz="1800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objectives,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291590" indent="-10160" algn="l" rtl="0" eaLnBrk="0">
              <a:lnSpc>
                <a:spcPct val="94000"/>
              </a:lnSpc>
              <a:spcBef>
                <a:spcPts val="375"/>
              </a:spcBef>
            </a:pP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while inspiring people to reach t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hese goals. </a:t>
            </a:r>
            <a:r>
              <a:rPr sz="1800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Leadership is a</a:t>
            </a:r>
            <a:r>
              <a:rPr sz="1800" kern="0" spc="12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soft</a:t>
            </a:r>
            <a:r>
              <a:rPr sz="1800" kern="0" spc="12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skill, and</a:t>
            </a:r>
            <a:r>
              <a:rPr sz="18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no</a:t>
            </a:r>
            <a:r>
              <a:rPr sz="18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</a:t>
            </a:r>
            <a:r>
              <a:rPr sz="18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single best </a:t>
            </a:r>
            <a:r>
              <a:rPr sz="1800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way to be a good</a:t>
            </a:r>
            <a:r>
              <a:rPr sz="1800" kern="0" spc="8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leader.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464" name="picture 4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188970" y="4326890"/>
            <a:ext cx="2991485" cy="2393950"/>
          </a:xfrm>
          <a:prstGeom prst="rect">
            <a:avLst/>
          </a:prstGeom>
        </p:spPr>
      </p:pic>
      <p:sp>
        <p:nvSpPr>
          <p:cNvPr id="466" name="rect 466"/>
          <p:cNvSpPr/>
          <p:nvPr/>
        </p:nvSpPr>
        <p:spPr>
          <a:xfrm>
            <a:off x="6972300" y="910080"/>
            <a:ext cx="1920240" cy="193549"/>
          </a:xfrm>
          <a:prstGeom prst="rect">
            <a:avLst/>
          </a:prstGeom>
          <a:solidFill>
            <a:srgbClr val="B2B2B2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68" name="textbox 468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470" name="textbox 470"/>
          <p:cNvSpPr/>
          <p:nvPr/>
        </p:nvSpPr>
        <p:spPr>
          <a:xfrm>
            <a:off x="9031492" y="6830611"/>
            <a:ext cx="177164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20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4" name="table 474"/>
          <p:cNvGraphicFramePr>
            <a:graphicFrameLocks noGrp="1"/>
          </p:cNvGraphicFramePr>
          <p:nvPr/>
        </p:nvGraphicFramePr>
        <p:xfrm>
          <a:off x="1593850" y="3203550"/>
          <a:ext cx="6108700" cy="2877175"/>
        </p:xfrm>
        <a:graphic>
          <a:graphicData uri="http://schemas.openxmlformats.org/drawingml/2006/table">
            <a:tbl>
              <a:tblPr/>
              <a:tblGrid>
                <a:gridCol w="6108700"/>
              </a:tblGrid>
              <a:tr h="2927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8000"/>
                        </a:lnSpc>
                      </a:pPr>
                      <a:endParaRPr sz="3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375285" algn="l" rtl="0" eaLnBrk="0">
                        <a:lnSpc>
                          <a:spcPct val="83000"/>
                        </a:lnSpc>
                        <a:spcBef>
                          <a:spcPts val="0"/>
                        </a:spcBef>
                      </a:pPr>
                      <a:r>
                        <a:rPr sz="15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1.</a:t>
                      </a:r>
                      <a:r>
                        <a:rPr sz="1500" kern="0" spc="1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   </a:t>
                      </a:r>
                      <a:r>
                        <a:rPr sz="15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Full-stack so</a:t>
                      </a:r>
                      <a:r>
                        <a:rPr sz="15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ftware development</a:t>
                      </a:r>
                      <a:endParaRPr sz="15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</a:tr>
              <a:tr h="2863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sz="3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3594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</a:pPr>
                      <a:r>
                        <a:rPr sz="15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2.</a:t>
                      </a:r>
                      <a:r>
                        <a:rPr sz="1500" kern="0" spc="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   </a:t>
                      </a:r>
                      <a:r>
                        <a:rPr sz="1500" kern="0" spc="30" dirty="0">
                          <a:solidFill>
                            <a:srgbClr val="C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Project</a:t>
                      </a:r>
                      <a:r>
                        <a:rPr sz="1500" kern="0" spc="130" dirty="0">
                          <a:solidFill>
                            <a:srgbClr val="C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500" kern="0" spc="30" dirty="0">
                          <a:solidFill>
                            <a:srgbClr val="C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management</a:t>
                      </a:r>
                      <a:endParaRPr sz="15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</a:tr>
              <a:tr h="2863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</a:pPr>
                      <a:endParaRPr sz="3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361950" algn="l" rtl="0" eaLnBrk="0">
                        <a:lnSpc>
                          <a:spcPct val="85000"/>
                        </a:lnSpc>
                      </a:pPr>
                      <a:r>
                        <a:rPr sz="1500" kern="0" spc="1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3.</a:t>
                      </a:r>
                      <a:r>
                        <a:rPr sz="15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   </a:t>
                      </a:r>
                      <a:r>
                        <a:rPr sz="15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Cyber</a:t>
                      </a:r>
                      <a:r>
                        <a:rPr sz="1500" kern="0" spc="1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-</a:t>
                      </a:r>
                      <a:r>
                        <a:rPr sz="15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security</a:t>
                      </a:r>
                      <a:endParaRPr sz="15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</a:tr>
              <a:tr h="2863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</a:pPr>
                      <a:endParaRPr sz="3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356235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</a:pPr>
                      <a:r>
                        <a:rPr sz="15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4.</a:t>
                      </a:r>
                      <a:r>
                        <a:rPr sz="1500" kern="0" spc="1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   </a:t>
                      </a:r>
                      <a:r>
                        <a:rPr sz="15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Networking</a:t>
                      </a:r>
                      <a:endParaRPr sz="15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</a:tr>
              <a:tr h="2863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</a:pPr>
                      <a:endParaRPr sz="3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361950" algn="l" rtl="0" eaLnBrk="0">
                        <a:lnSpc>
                          <a:spcPct val="85000"/>
                        </a:lnSpc>
                        <a:spcBef>
                          <a:spcPts val="5"/>
                        </a:spcBef>
                      </a:pPr>
                      <a:r>
                        <a:rPr sz="15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5.   User</a:t>
                      </a:r>
                      <a:r>
                        <a:rPr sz="15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5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experience/user</a:t>
                      </a:r>
                      <a:r>
                        <a:rPr sz="1500" kern="0" spc="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5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interface</a:t>
                      </a:r>
                      <a:r>
                        <a:rPr sz="1500" kern="0" spc="1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5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(UX</a:t>
                      </a:r>
                      <a:r>
                        <a:rPr sz="15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/UI)</a:t>
                      </a:r>
                      <a:r>
                        <a:rPr sz="1500" kern="0" spc="1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5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design</a:t>
                      </a:r>
                      <a:endParaRPr sz="15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</a:tr>
              <a:tr h="2863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</a:pPr>
                      <a:endParaRPr sz="3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361315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</a:pPr>
                      <a:r>
                        <a:rPr sz="15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6.</a:t>
                      </a:r>
                      <a:r>
                        <a:rPr sz="15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   </a:t>
                      </a:r>
                      <a:r>
                        <a:rPr sz="15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Quality assurance (QA)/tes</a:t>
                      </a:r>
                      <a:r>
                        <a:rPr sz="15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ting</a:t>
                      </a:r>
                      <a:endParaRPr sz="15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</a:tr>
              <a:tr h="28701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</a:pPr>
                      <a:endParaRPr sz="3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363220" algn="l" rtl="0" eaLnBrk="0">
                        <a:lnSpc>
                          <a:spcPct val="85000"/>
                        </a:lnSpc>
                        <a:spcBef>
                          <a:spcPts val="5"/>
                        </a:spcBef>
                      </a:pPr>
                      <a:r>
                        <a:rPr sz="15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7.</a:t>
                      </a:r>
                      <a:r>
                        <a:rPr sz="1500" kern="0" spc="1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   </a:t>
                      </a:r>
                      <a:r>
                        <a:rPr sz="15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Cloud engineering</a:t>
                      </a:r>
                      <a:endParaRPr sz="15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</a:tr>
              <a:tr h="2863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</a:pPr>
                      <a:endParaRPr sz="3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361950" algn="l" rtl="0" eaLnBrk="0">
                        <a:lnSpc>
                          <a:spcPct val="85000"/>
                        </a:lnSpc>
                      </a:pPr>
                      <a:r>
                        <a:rPr sz="15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8.</a:t>
                      </a:r>
                      <a:r>
                        <a:rPr sz="15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   </a:t>
                      </a:r>
                      <a:r>
                        <a:rPr sz="15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Big</a:t>
                      </a:r>
                      <a:r>
                        <a:rPr sz="15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5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data</a:t>
                      </a:r>
                      <a:endParaRPr sz="15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</a:tr>
              <a:tr h="2863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</a:pPr>
                      <a:endParaRPr sz="3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36195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</a:pPr>
                      <a:r>
                        <a:rPr sz="15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9.</a:t>
                      </a:r>
                      <a:r>
                        <a:rPr sz="1500" kern="0" spc="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   </a:t>
                      </a:r>
                      <a:r>
                        <a:rPr sz="15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Machine</a:t>
                      </a:r>
                      <a:r>
                        <a:rPr sz="1500" kern="0" spc="1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5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learning/artificial intelligence</a:t>
                      </a:r>
                      <a:endParaRPr sz="15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</a:tr>
              <a:tr h="2927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</a:pPr>
                      <a:endParaRPr sz="3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262890" algn="l" rtl="0" eaLnBrk="0">
                        <a:lnSpc>
                          <a:spcPct val="83000"/>
                        </a:lnSpc>
                        <a:spcBef>
                          <a:spcPts val="5"/>
                        </a:spcBef>
                      </a:pPr>
                      <a:r>
                        <a:rPr sz="15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10.</a:t>
                      </a:r>
                      <a:r>
                        <a:rPr sz="1500" kern="0" spc="1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   </a:t>
                      </a:r>
                      <a:r>
                        <a:rPr sz="15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DevOps</a:t>
                      </a:r>
                      <a:endParaRPr sz="15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</a:tr>
            </a:tbl>
          </a:graphicData>
        </a:graphic>
      </p:graphicFrame>
      <p:sp>
        <p:nvSpPr>
          <p:cNvPr id="476" name="rect 476"/>
          <p:cNvSpPr/>
          <p:nvPr/>
        </p:nvSpPr>
        <p:spPr>
          <a:xfrm>
            <a:off x="3999306" y="1481343"/>
            <a:ext cx="3329940" cy="309370"/>
          </a:xfrm>
          <a:prstGeom prst="rect">
            <a:avLst/>
          </a:prstGeom>
          <a:solidFill>
            <a:srgbClr val="CFFFC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78" name="rect 478"/>
          <p:cNvSpPr/>
          <p:nvPr/>
        </p:nvSpPr>
        <p:spPr>
          <a:xfrm>
            <a:off x="7329246" y="1481343"/>
            <a:ext cx="185930" cy="309370"/>
          </a:xfrm>
          <a:prstGeom prst="rect">
            <a:avLst/>
          </a:prstGeom>
          <a:solidFill>
            <a:srgbClr val="CFFFC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80" name="textbox 480"/>
          <p:cNvSpPr/>
          <p:nvPr/>
        </p:nvSpPr>
        <p:spPr>
          <a:xfrm>
            <a:off x="516243" y="1151389"/>
            <a:ext cx="8215630" cy="18046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9000"/>
              </a:lnSpc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0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</a:t>
            </a:r>
            <a:r>
              <a:rPr sz="21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21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2017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survey</a:t>
            </a:r>
            <a:r>
              <a:rPr sz="21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IT</a:t>
            </a:r>
            <a:r>
              <a:rPr sz="21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executives</a:t>
            </a:r>
            <a:r>
              <a:rPr sz="21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listed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</a:t>
            </a:r>
            <a:r>
              <a:rPr sz="21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“</a:t>
            </a:r>
            <a:r>
              <a:rPr sz="21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ten</a:t>
            </a:r>
            <a:r>
              <a:rPr sz="2100" i="1" kern="0" spc="8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hot</a:t>
            </a:r>
            <a:r>
              <a:rPr sz="2100" i="1" kern="0" spc="6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tech</a:t>
            </a:r>
            <a:r>
              <a:rPr sz="2100" i="1" kern="0" spc="1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skills</a:t>
            </a:r>
            <a:r>
              <a:rPr sz="21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”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they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67030" indent="-13970" algn="l" rtl="0" eaLnBrk="0">
              <a:lnSpc>
                <a:spcPct val="96000"/>
              </a:lnSpc>
              <a:spcBef>
                <a:spcPts val="440"/>
              </a:spcBef>
            </a:pP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planned</a:t>
            </a:r>
            <a:r>
              <a:rPr sz="21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</a:t>
            </a:r>
            <a:r>
              <a:rPr sz="21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hire</a:t>
            </a:r>
            <a:r>
              <a:rPr sz="21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for</a:t>
            </a:r>
            <a:r>
              <a:rPr sz="21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</a:t>
            </a:r>
            <a:r>
              <a:rPr sz="21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2017.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</a:t>
            </a:r>
            <a:r>
              <a:rPr sz="21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management</a:t>
            </a:r>
            <a:r>
              <a:rPr sz="21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ranked</a:t>
            </a:r>
            <a:r>
              <a:rPr sz="21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2</a:t>
            </a:r>
            <a:r>
              <a:rPr sz="2200" kern="0" spc="0" baseline="28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nd</a:t>
            </a:r>
            <a:r>
              <a:rPr sz="21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after</a:t>
            </a:r>
            <a:r>
              <a:rPr sz="2100" kern="0" spc="1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full</a:t>
            </a:r>
            <a:r>
              <a:rPr sz="21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-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stack software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development.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2000"/>
              </a:lnSpc>
            </a:pPr>
            <a:endParaRPr sz="1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67665" indent="-354965" algn="l" rtl="0" eaLnBrk="0">
              <a:lnSpc>
                <a:spcPct val="97000"/>
              </a:lnSpc>
              <a:spcBef>
                <a:spcPts val="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2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Even if</a:t>
            </a:r>
            <a:r>
              <a:rPr sz="2100" kern="0" spc="-1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you stay in a technical role, you still need </a:t>
            </a:r>
            <a:r>
              <a:rPr sz="2100" i="1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PM</a:t>
            </a:r>
            <a:r>
              <a:rPr sz="2100" i="1" kern="0" spc="-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knowledge</a:t>
            </a: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skills to help your t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eam and organization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482" name="textbox 482"/>
          <p:cNvSpPr/>
          <p:nvPr/>
        </p:nvSpPr>
        <p:spPr>
          <a:xfrm>
            <a:off x="2123846" y="6178265"/>
            <a:ext cx="4967604" cy="6991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810895" algn="l" rtl="0" eaLnBrk="0">
              <a:lnSpc>
                <a:spcPct val="83000"/>
              </a:lnSpc>
            </a:pP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Table</a:t>
            </a:r>
            <a:r>
              <a:rPr sz="1500" kern="0" spc="2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1-4 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Ten</a:t>
            </a:r>
            <a:r>
              <a:rPr sz="1500" kern="0" spc="15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hot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tech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skills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for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2017</a:t>
            </a:r>
            <a:endParaRPr sz="1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5000"/>
              </a:lnSpc>
              <a:spcBef>
                <a:spcPts val="695"/>
              </a:spcBef>
            </a:pP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[Source: Sharo</a:t>
            </a: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n Florentine, “10</a:t>
            </a:r>
            <a:r>
              <a:rPr sz="1400" kern="0" spc="1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IT skills that employers need</a:t>
            </a:r>
            <a:r>
              <a:rPr sz="1400" kern="0" spc="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in</a:t>
            </a:r>
            <a:endParaRPr sz="14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857250" algn="l" rtl="0" eaLnBrk="0">
              <a:lnSpc>
                <a:spcPct val="86000"/>
              </a:lnSpc>
              <a:spcBef>
                <a:spcPts val="235"/>
              </a:spcBef>
            </a:pP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  <a:hlinkClick r:id="rId1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000000"/>
                      <wpsdc:hlinkUnderline xmlns:wpsdc="http://www.wps.cn/officeDocument/2017/drawingmlCustomData" val="0"/>
                    </a:ext>
                  </a:extLst>
                </a:hlinkClick>
              </a:rPr>
              <a:t>2017,” CIO from</a:t>
            </a:r>
            <a:r>
              <a:rPr sz="1400" kern="0" spc="1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  <a:hlinkClick r:id="rId1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000000"/>
                      <wpsdc:hlinkUnderline xmlns:wpsdc="http://www.wps.cn/officeDocument/2017/drawingmlCustomData" val="0"/>
                    </a:ext>
                  </a:extLst>
                </a:hlinkClick>
              </a:rPr>
              <a:t> </a:t>
            </a: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  <a:hlinkClick r:id="rId1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000000"/>
                      <wpsdc:hlinkUnderline xmlns:wpsdc="http://www.wps.cn/officeDocument/2017/drawingmlCustomData" val="0"/>
                    </a:ext>
                  </a:extLst>
                </a:hlinkClick>
              </a:rPr>
              <a:t>IDG (February</a:t>
            </a:r>
            <a:r>
              <a:rPr sz="1400" kern="0" spc="1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  <a:hlinkClick r:id="rId1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000000"/>
                      <wpsdc:hlinkUnderline xmlns:wpsdc="http://www.wps.cn/officeDocument/2017/drawingmlCustomData" val="0"/>
                    </a:ext>
                  </a:extLst>
                </a:hlinkClick>
              </a:rPr>
              <a:t> </a:t>
            </a: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  <a:hlinkClick r:id="rId1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000000"/>
                      <wpsdc:hlinkUnderline xmlns:wpsdc="http://www.wps.cn/officeDocument/2017/drawingmlCustomData" val="0"/>
                    </a:ext>
                  </a:extLst>
                </a:hlinkClick>
              </a:rPr>
              <a:t>1, 2017).]</a:t>
            </a:r>
            <a:endParaRPr sz="14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484" name="textbox 484"/>
          <p:cNvSpPr/>
          <p:nvPr/>
        </p:nvSpPr>
        <p:spPr>
          <a:xfrm>
            <a:off x="176617" y="208382"/>
            <a:ext cx="5925820" cy="5054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Careers for IT 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Managers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pSp>
        <p:nvGrpSpPr>
          <p:cNvPr id="42" name="group 42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486" name="path 486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88" name="path 488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492" name="picture 49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667000" y="6532115"/>
            <a:ext cx="3810000" cy="364238"/>
          </a:xfrm>
          <a:prstGeom prst="rect">
            <a:avLst/>
          </a:prstGeom>
        </p:spPr>
      </p:pic>
      <p:sp>
        <p:nvSpPr>
          <p:cNvPr id="494" name="textbox 494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496" name="textbox 496"/>
          <p:cNvSpPr/>
          <p:nvPr/>
        </p:nvSpPr>
        <p:spPr>
          <a:xfrm>
            <a:off x="9031492" y="6830611"/>
            <a:ext cx="177164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21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rect 500"/>
          <p:cNvSpPr/>
          <p:nvPr/>
        </p:nvSpPr>
        <p:spPr>
          <a:xfrm>
            <a:off x="1388694" y="4373893"/>
            <a:ext cx="3602736" cy="281940"/>
          </a:xfrm>
          <a:prstGeom prst="rect">
            <a:avLst/>
          </a:prstGeom>
          <a:solidFill>
            <a:srgbClr val="CFFFC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02" name="textbox 502"/>
          <p:cNvSpPr/>
          <p:nvPr/>
        </p:nvSpPr>
        <p:spPr>
          <a:xfrm>
            <a:off x="363843" y="1151389"/>
            <a:ext cx="8844915" cy="58362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55600" indent="-342900" algn="l" rtl="0" eaLnBrk="0">
              <a:lnSpc>
                <a:spcPct val="97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3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Some people argue that building </a:t>
            </a:r>
            <a:r>
              <a:rPr sz="2100" i="1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Egyptian</a:t>
            </a:r>
            <a:r>
              <a:rPr sz="2100" i="1" kern="0" spc="-2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pyramids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was a p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roject, as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was building </a:t>
            </a:r>
            <a:r>
              <a:rPr sz="2100" i="1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</a:t>
            </a:r>
            <a:r>
              <a:rPr sz="2100" i="1" kern="0" spc="1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</a:t>
            </a:r>
            <a:r>
              <a:rPr sz="2100" i="1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reat</a:t>
            </a:r>
            <a:r>
              <a:rPr sz="2100" i="1" kern="0" spc="2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Wall of</a:t>
            </a:r>
            <a:r>
              <a:rPr sz="2100" i="1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China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63220" indent="-350520" algn="l" rtl="0" eaLnBrk="0">
              <a:lnSpc>
                <a:spcPct val="97000"/>
              </a:lnSpc>
              <a:spcBef>
                <a:spcPts val="159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Most people consider </a:t>
            </a:r>
            <a:r>
              <a:rPr sz="2100" i="1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Manhattan Proje</a:t>
            </a:r>
            <a:r>
              <a:rPr sz="2100" i="1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ct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 be the first project to use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“modern” project manage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ment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79145" indent="-288925" algn="l" rtl="0" eaLnBrk="0">
              <a:lnSpc>
                <a:spcPct val="89000"/>
              </a:lnSpc>
              <a:spcBef>
                <a:spcPts val="173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This three-year, $2 billion (in</a:t>
            </a:r>
            <a:r>
              <a:rPr sz="2000" kern="0" spc="2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1946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dollars) project had a separate project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manager and a technical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manager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56870" indent="-344170" algn="l" rtl="0" eaLnBrk="0">
              <a:lnSpc>
                <a:spcPct val="97000"/>
              </a:lnSpc>
              <a:spcBef>
                <a:spcPts val="1585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7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</a:t>
            </a:r>
            <a:r>
              <a:rPr sz="2100" kern="0" spc="1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</a:t>
            </a:r>
            <a:r>
              <a:rPr sz="2100" kern="0" spc="2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1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1990s,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many</a:t>
            </a:r>
            <a:r>
              <a:rPr sz="2100" kern="0" spc="1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companies</a:t>
            </a:r>
            <a:r>
              <a:rPr sz="2100" kern="0" spc="1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began</a:t>
            </a:r>
            <a:r>
              <a:rPr sz="2100" kern="0" spc="1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creating</a:t>
            </a:r>
            <a:r>
              <a:rPr sz="21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PMOs</a:t>
            </a:r>
            <a:r>
              <a:rPr sz="21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</a:t>
            </a:r>
            <a:r>
              <a:rPr sz="21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help</a:t>
            </a:r>
            <a:r>
              <a:rPr sz="21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them</a:t>
            </a:r>
            <a:r>
              <a:rPr sz="21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handle      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increasing num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ber and complexity of</a:t>
            </a:r>
            <a:r>
              <a:rPr sz="2100" kern="0" spc="-2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projects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87400" indent="-297180" algn="l" rtl="0" eaLnBrk="0">
              <a:lnSpc>
                <a:spcPct val="89000"/>
              </a:lnSpc>
              <a:spcBef>
                <a:spcPts val="173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kern="0" spc="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Management Office (PMO)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is an organizational un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it responsible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for coordinating the PM function throughout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 organization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40000"/>
              </a:lnSpc>
            </a:pPr>
            <a:endParaRPr sz="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78000"/>
              </a:lnSpc>
            </a:pPr>
            <a:r>
              <a:rPr sz="1100" kern="0" spc="-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22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504" name="picture 5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54534" y="4425329"/>
            <a:ext cx="135254" cy="211073"/>
          </a:xfrm>
          <a:prstGeom prst="rect">
            <a:avLst/>
          </a:prstGeom>
        </p:spPr>
      </p:pic>
      <p:pic>
        <p:nvPicPr>
          <p:cNvPr id="506" name="picture 5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54533" y="2840364"/>
            <a:ext cx="135255" cy="211073"/>
          </a:xfrm>
          <a:prstGeom prst="rect">
            <a:avLst/>
          </a:prstGeom>
        </p:spPr>
      </p:pic>
      <p:sp>
        <p:nvSpPr>
          <p:cNvPr id="508" name="textbox 508"/>
          <p:cNvSpPr/>
          <p:nvPr/>
        </p:nvSpPr>
        <p:spPr>
          <a:xfrm>
            <a:off x="167930" y="208382"/>
            <a:ext cx="7282180" cy="5054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History</a:t>
            </a:r>
            <a:r>
              <a:rPr sz="3600" kern="0" spc="6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3600" kern="0" spc="-24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</a:t>
            </a:r>
            <a:r>
              <a:rPr sz="3600" kern="0" spc="6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Management</a:t>
            </a:r>
            <a:r>
              <a:rPr sz="3600" kern="0" spc="6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(1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3600" kern="0" spc="-29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6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2)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pSp>
        <p:nvGrpSpPr>
          <p:cNvPr id="44" name="group 44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510" name="path 510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12" name="path 512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514" name="textbox 514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picture 5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62015" y="1448055"/>
            <a:ext cx="7924784" cy="4646675"/>
          </a:xfrm>
          <a:prstGeom prst="rect">
            <a:avLst/>
          </a:prstGeom>
        </p:spPr>
      </p:pic>
      <p:sp>
        <p:nvSpPr>
          <p:cNvPr id="520" name="textbox 520"/>
          <p:cNvSpPr/>
          <p:nvPr/>
        </p:nvSpPr>
        <p:spPr>
          <a:xfrm>
            <a:off x="167930" y="208382"/>
            <a:ext cx="7282180" cy="5054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History</a:t>
            </a:r>
            <a:r>
              <a:rPr sz="3600" kern="0" spc="6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3600" kern="0" spc="-24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</a:t>
            </a:r>
            <a:r>
              <a:rPr sz="3600" kern="0" spc="6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Management</a:t>
            </a:r>
            <a:r>
              <a:rPr sz="3600" kern="0" spc="6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(2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3600" kern="0" spc="-29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6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2)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pSp>
        <p:nvGrpSpPr>
          <p:cNvPr id="46" name="group 46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522" name="path 522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24" name="path 524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528" name="textbox 528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530" name="textbox 530"/>
          <p:cNvSpPr/>
          <p:nvPr/>
        </p:nvSpPr>
        <p:spPr>
          <a:xfrm>
            <a:off x="9031492" y="6830611"/>
            <a:ext cx="177164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23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textbox 534"/>
          <p:cNvSpPr/>
          <p:nvPr/>
        </p:nvSpPr>
        <p:spPr>
          <a:xfrm>
            <a:off x="409881" y="1151389"/>
            <a:ext cx="8799194" cy="58362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67665" indent="-354965" algn="l" rtl="0" eaLnBrk="0">
              <a:lnSpc>
                <a:spcPct val="97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6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</a:t>
            </a:r>
            <a:r>
              <a:rPr sz="2100" u="sng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1">
                  <a:extLst>
                    <a:ext uri="{DAF060AB-1E55-43B9-8AAB-6FB025537F2F}">
                      <wpsdc:hlinkClr xmlns:wpsdc="http://www.wps.cn/officeDocument/2017/drawingmlCustomData" val="000099"/>
                      <wpsdc:folHlinkClr xmlns:wpsdc="http://www.wps.cn/officeDocument/2017/drawingmlCustomData" val="000099"/>
                      <wpsdc:hlinkUnderline xmlns:wpsdc="http://www.wps.cn/officeDocument/2017/drawingmlCustomData" val="0"/>
                    </a:ext>
                  </a:extLst>
                </a:hlinkClick>
              </a:rPr>
              <a:t>Project Management Institute</a:t>
            </a:r>
            <a:r>
              <a:rPr sz="2100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(PMI) i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 an international professional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society</a:t>
            </a:r>
            <a:r>
              <a:rPr sz="2100" kern="0" spc="1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for</a:t>
            </a:r>
            <a:r>
              <a:rPr sz="2100" kern="0" spc="1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</a:t>
            </a:r>
            <a:r>
              <a:rPr sz="2100" kern="0" spc="1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managers</a:t>
            </a:r>
            <a:r>
              <a:rPr sz="2100" kern="0" spc="1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founded</a:t>
            </a:r>
            <a:r>
              <a:rPr sz="2100" kern="0" spc="1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</a:t>
            </a:r>
            <a:r>
              <a:rPr sz="2100" kern="0" spc="3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1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1969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2700" algn="l" rtl="0" eaLnBrk="0">
              <a:lnSpc>
                <a:spcPct val="89000"/>
              </a:lnSpc>
              <a:spcBef>
                <a:spcPts val="160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PMI has continued to attract and retain memb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ers, reporting more than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56870" indent="10160" algn="l" rtl="0" eaLnBrk="0">
              <a:lnSpc>
                <a:spcPct val="98000"/>
              </a:lnSpc>
              <a:spcBef>
                <a:spcPts val="340"/>
              </a:spcBef>
            </a:pPr>
            <a:r>
              <a:rPr sz="2100" kern="0" spc="1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500,000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members</a:t>
            </a:r>
            <a:r>
              <a:rPr sz="2100" kern="0" spc="1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worldwide</a:t>
            </a:r>
            <a:r>
              <a:rPr sz="2100" kern="0" spc="1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by</a:t>
            </a:r>
            <a:r>
              <a:rPr sz="2100" kern="0" spc="1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late</a:t>
            </a:r>
            <a:r>
              <a:rPr sz="2100" kern="0" spc="1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2017 (</a:t>
            </a:r>
            <a:r>
              <a:rPr sz="21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</a:t>
            </a:r>
            <a:r>
              <a:rPr sz="2100" kern="0" spc="12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</a:t>
            </a:r>
            <a:r>
              <a:rPr sz="2100" kern="0" spc="12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figure</a:t>
            </a:r>
            <a:r>
              <a:rPr sz="2100" kern="0" spc="12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has</a:t>
            </a:r>
            <a:r>
              <a:rPr sz="2100" kern="0" spc="12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increased</a:t>
            </a:r>
            <a:r>
              <a:rPr sz="2100" kern="0" spc="-1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</a:t>
            </a:r>
            <a:r>
              <a:rPr sz="21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</a:t>
            </a:r>
            <a:r>
              <a:rPr sz="2100" kern="0" spc="8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almost</a:t>
            </a:r>
            <a:r>
              <a:rPr sz="2100" kern="0" spc="8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700,000 </a:t>
            </a:r>
            <a:r>
              <a:rPr sz="21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by</a:t>
            </a:r>
            <a:r>
              <a:rPr sz="2100" kern="0" spc="8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now</a:t>
            </a:r>
            <a:r>
              <a:rPr sz="2100" kern="0" spc="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)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67665" indent="-354965" algn="l" rtl="0" eaLnBrk="0">
              <a:lnSpc>
                <a:spcPct val="97000"/>
              </a:lnSpc>
              <a:spcBef>
                <a:spcPts val="159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6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There are communities of</a:t>
            </a:r>
            <a:r>
              <a:rPr sz="2100" kern="0" spc="-2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practices in many</a:t>
            </a:r>
            <a:r>
              <a:rPr sz="2100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reas, like</a:t>
            </a: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information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   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systems, financial services,</a:t>
            </a:r>
            <a:r>
              <a:rPr sz="2100" kern="0" spc="1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 health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car</a:t>
            </a: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61950" indent="-349250" algn="l" rtl="0" eaLnBrk="0">
              <a:lnSpc>
                <a:spcPct val="97000"/>
              </a:lnSpc>
              <a:spcBef>
                <a:spcPts val="159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3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Students can</a:t>
            </a:r>
            <a:r>
              <a:rPr sz="2100" kern="0" spc="-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join PMI at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a reduced fee and</a:t>
            </a: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earn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</a:t>
            </a: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Certified</a:t>
            </a:r>
            <a:r>
              <a:rPr sz="21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Associate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 Project Management (CAPM) certific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ation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2700" algn="l" rtl="0" eaLnBrk="0">
              <a:lnSpc>
                <a:spcPct val="89000"/>
              </a:lnSpc>
              <a:spcBef>
                <a:spcPts val="160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  <a:hlinkClick r:id="rId2">
                  <a:extLst>
                    <a:ext uri="{DAF060AB-1E55-43B9-8AAB-6FB025537F2F}">
                      <wpsdc:hlinkClr xmlns:wpsdc="http://www.wps.cn/officeDocument/2017/drawingmlCustomData" val="B2B2B2"/>
                      <wpsdc:folHlinkClr xmlns:wpsdc="http://www.wps.cn/officeDocument/2017/drawingmlCustomData" val="B2B2B2"/>
                      <wpsdc:hlinkUnderline xmlns:wpsdc="http://www.wps.cn/officeDocument/2017/drawingmlCustomData" val="0"/>
                    </a:ext>
                  </a:extLst>
                </a:hlinkClick>
              </a:rPr>
              <a:t>n</a:t>
            </a:r>
            <a:r>
              <a:rPr sz="1900" kern="0" spc="-53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  <a:hlinkClick r:id="rId2">
                  <a:extLst>
                    <a:ext uri="{DAF060AB-1E55-43B9-8AAB-6FB025537F2F}">
                      <wpsdc:hlinkClr xmlns:wpsdc="http://www.wps.cn/officeDocument/2017/drawingmlCustomData" val="B2B2B2"/>
                      <wpsdc:folHlinkClr xmlns:wpsdc="http://www.wps.cn/officeDocument/2017/drawingmlCustomData" val="B2B2B2"/>
                      <wpsdc:hlinkUnderline xmlns:wpsdc="http://www.wps.cn/officeDocument/2017/drawingmlCustomData" val="0"/>
                    </a:ext>
                  </a:extLst>
                </a:hlinkClick>
              </a:rPr>
              <a:t> </a:t>
            </a:r>
            <a:r>
              <a:rPr sz="2100" u="sng" kern="0" spc="-48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2">
                  <a:extLst>
                    <a:ext uri="{DAF060AB-1E55-43B9-8AAB-6FB025537F2F}">
                      <wpsdc:hlinkClr xmlns:wpsdc="http://www.wps.cn/officeDocument/2017/drawingmlCustomData" val="000099"/>
                      <wpsdc:folHlinkClr xmlns:wpsdc="http://www.wps.cn/officeDocument/2017/drawingmlCustomData" val="000099"/>
                      <wpsdc:hlinkUnderline xmlns:wpsdc="http://www.wps.cn/officeDocument/2017/drawingmlCustomData" val="0"/>
                    </a:ext>
                  </a:extLst>
                </a:hlinkClick>
              </a:rPr>
              <a:t> </a:t>
            </a:r>
            <a:r>
              <a:rPr sz="2100" u="sng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2">
                  <a:extLst>
                    <a:ext uri="{DAF060AB-1E55-43B9-8AAB-6FB025537F2F}">
                      <wpsdc:hlinkClr xmlns:wpsdc="http://www.wps.cn/officeDocument/2017/drawingmlCustomData" val="000099"/>
                      <wpsdc:folHlinkClr xmlns:wpsdc="http://www.wps.cn/officeDocument/2017/drawingmlCustomData" val="000099"/>
                      <wpsdc:hlinkUnderline xmlns:wpsdc="http://www.wps.cn/officeDocument/2017/drawingmlCustomData" val="0"/>
                    </a:ext>
                  </a:extLst>
                </a:hlinkClick>
              </a:rPr>
              <a:t>PMI Hong Kong Chap</a:t>
            </a:r>
            <a:r>
              <a:rPr sz="2100" u="sng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2">
                  <a:extLst>
                    <a:ext uri="{DAF060AB-1E55-43B9-8AAB-6FB025537F2F}">
                      <wpsdc:hlinkClr xmlns:wpsdc="http://www.wps.cn/officeDocument/2017/drawingmlCustomData" val="000099"/>
                      <wpsdc:folHlinkClr xmlns:wpsdc="http://www.wps.cn/officeDocument/2017/drawingmlCustomData" val="000099"/>
                      <wpsdc:hlinkUnderline xmlns:wpsdc="http://www.wps.cn/officeDocument/2017/drawingmlCustomData" val="0"/>
                    </a:ext>
                  </a:extLst>
                </a:hlinkClick>
              </a:rPr>
              <a:t>ter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90220" algn="l" rtl="0" eaLnBrk="0">
              <a:lnSpc>
                <a:spcPct val="87000"/>
              </a:lnSpc>
              <a:spcBef>
                <a:spcPts val="173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kern="0" spc="1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Established in</a:t>
            </a:r>
            <a:r>
              <a:rPr sz="2000" kern="0" spc="2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1997 as a l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ocal chapter of</a:t>
            </a:r>
            <a:r>
              <a:rPr sz="2000" kern="0" spc="-1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PMI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42000"/>
              </a:lnSpc>
            </a:pPr>
            <a:endParaRPr sz="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78000"/>
              </a:lnSpc>
              <a:spcBef>
                <a:spcPts val="0"/>
              </a:spcBef>
            </a:pPr>
            <a:r>
              <a:rPr sz="1100" kern="0" spc="-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24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536" name="picture 5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00572" y="5309248"/>
            <a:ext cx="135255" cy="211073"/>
          </a:xfrm>
          <a:prstGeom prst="rect">
            <a:avLst/>
          </a:prstGeom>
        </p:spPr>
      </p:pic>
      <p:sp>
        <p:nvSpPr>
          <p:cNvPr id="538" name="textbox 538"/>
          <p:cNvSpPr/>
          <p:nvPr/>
        </p:nvSpPr>
        <p:spPr>
          <a:xfrm>
            <a:off x="167930" y="208382"/>
            <a:ext cx="5426709" cy="5054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Management I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nstitute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pSp>
        <p:nvGrpSpPr>
          <p:cNvPr id="48" name="group 48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540" name="path 540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42" name="path 542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544" name="textbox 544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picture 548"/>
          <p:cNvPicPr>
            <a:picLocks noChangeAspect="1"/>
          </p:cNvPicPr>
          <p:nvPr/>
        </p:nvPicPr>
        <p:blipFill>
          <a:blip r:embed="rId1"/>
          <a:srcRect b="13559"/>
          <a:stretch>
            <a:fillRect/>
          </a:stretch>
        </p:blipFill>
        <p:spPr>
          <a:xfrm rot="21600000">
            <a:off x="1447800" y="2792095"/>
            <a:ext cx="6400800" cy="3562350"/>
          </a:xfrm>
          <a:prstGeom prst="rect">
            <a:avLst/>
          </a:prstGeom>
        </p:spPr>
      </p:pic>
      <p:sp>
        <p:nvSpPr>
          <p:cNvPr id="550" name="textbox 550"/>
          <p:cNvSpPr/>
          <p:nvPr/>
        </p:nvSpPr>
        <p:spPr>
          <a:xfrm>
            <a:off x="363843" y="1151389"/>
            <a:ext cx="8397240" cy="14700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9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PMI provides certification as a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Management Professional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56870" indent="8255" algn="l" rtl="0" eaLnBrk="0">
              <a:lnSpc>
                <a:spcPct val="96000"/>
              </a:lnSpc>
              <a:spcBef>
                <a:spcPts val="440"/>
              </a:spcBef>
            </a:pP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(PMP</a:t>
            </a:r>
            <a:r>
              <a:rPr sz="2200" kern="0" spc="50" baseline="28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®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). A PMP</a:t>
            </a:r>
            <a:r>
              <a:rPr sz="2200" kern="0" spc="50" baseline="28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®</a:t>
            </a:r>
            <a:r>
              <a:rPr sz="1400" kern="0" spc="2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has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documented </a:t>
            </a:r>
            <a:r>
              <a:rPr sz="21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sufficient</a:t>
            </a:r>
            <a:r>
              <a:rPr sz="2100" i="1" kern="0" spc="-26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experience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agreed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</a:t>
            </a:r>
            <a:r>
              <a:rPr sz="2100" kern="0" spc="-3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follow a code of ethics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and passed</a:t>
            </a: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PMP</a:t>
            </a:r>
            <a:r>
              <a:rPr sz="2200" i="1" kern="0" spc="40" baseline="3100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®</a:t>
            </a:r>
            <a:r>
              <a:rPr sz="14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1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exam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.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2000"/>
              </a:lnSpc>
            </a:pPr>
            <a:endParaRPr sz="1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9000"/>
              </a:lnSpc>
              <a:spcBef>
                <a:spcPts val="5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6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number of</a:t>
            </a:r>
            <a:r>
              <a:rPr sz="2100" kern="0" spc="-2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people earning PMP</a:t>
            </a:r>
            <a:r>
              <a:rPr sz="2200" kern="0" spc="40" baseline="31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®</a:t>
            </a:r>
            <a:r>
              <a:rPr sz="14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certificatio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 is increasing quickly.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552" name="textbox 552"/>
          <p:cNvSpPr/>
          <p:nvPr/>
        </p:nvSpPr>
        <p:spPr>
          <a:xfrm>
            <a:off x="167930" y="208382"/>
            <a:ext cx="6236970" cy="5054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Management Cer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tification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pSp>
        <p:nvGrpSpPr>
          <p:cNvPr id="50" name="group 50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554" name="path 554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56" name="path 556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558" name="textbox 558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560" name="textbox 560"/>
          <p:cNvSpPr/>
          <p:nvPr/>
        </p:nvSpPr>
        <p:spPr>
          <a:xfrm>
            <a:off x="9031492" y="6830611"/>
            <a:ext cx="177164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25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课程简介</a:t>
            </a:r>
            <a:endParaRPr lang="zh-CN" altLang="en-US" dirty="0"/>
          </a:p>
        </p:txBody>
      </p:sp>
      <p:sp>
        <p:nvSpPr>
          <p:cNvPr id="3" name="内容占位符 1"/>
          <p:cNvSpPr txBox="1"/>
          <p:nvPr/>
        </p:nvSpPr>
        <p:spPr>
          <a:xfrm>
            <a:off x="457200" y="914400"/>
            <a:ext cx="8534400" cy="531368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/>
              <a:buChar char="•"/>
              <a:defRPr sz="2100" b="0" i="0" kern="1200">
                <a:solidFill>
                  <a:schemeClr val="tx1"/>
                </a:solidFill>
                <a:latin typeface="Open Sans Regular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800" b="0" i="0" kern="1200">
                <a:solidFill>
                  <a:schemeClr val="tx1"/>
                </a:solidFill>
                <a:latin typeface="Open Sans Regular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500" b="0" i="0" kern="1200">
                <a:solidFill>
                  <a:schemeClr val="tx1"/>
                </a:solidFill>
                <a:latin typeface="Open Sans Regular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b="0" i="0" kern="1200">
                <a:solidFill>
                  <a:schemeClr val="tx1"/>
                </a:solidFill>
                <a:latin typeface="Open Sans Regular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b="0" i="0" kern="1200">
                <a:solidFill>
                  <a:schemeClr val="tx1"/>
                </a:solidFill>
                <a:latin typeface="Open Sans Regular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 altLang="zh-CN" dirty="0"/>
          </a:p>
          <a:p>
            <a:pPr fontAlgn="auto">
              <a:spcAft>
                <a:spcPts val="0"/>
              </a:spcAft>
            </a:pPr>
            <a:r>
              <a:rPr lang="zh-CN" altLang="en-US" dirty="0"/>
              <a:t>课程</a:t>
            </a:r>
            <a:r>
              <a:rPr lang="en-US" altLang="zh-CN" dirty="0"/>
              <a:t>QQ</a:t>
            </a:r>
            <a:r>
              <a:rPr lang="zh-CN" altLang="en-US" dirty="0"/>
              <a:t>群：见右侧二维码</a:t>
            </a:r>
            <a:endParaRPr lang="en-US" altLang="zh-CN" dirty="0"/>
          </a:p>
          <a:p>
            <a:pPr fontAlgn="auto">
              <a:spcAft>
                <a:spcPts val="0"/>
              </a:spcAft>
            </a:pPr>
            <a:endParaRPr lang="en-US" altLang="zh-CN" dirty="0"/>
          </a:p>
          <a:p>
            <a:pPr fontAlgn="auto">
              <a:spcAft>
                <a:spcPts val="0"/>
              </a:spcAft>
            </a:pPr>
            <a:endParaRPr lang="en-US" altLang="zh-CN" dirty="0"/>
          </a:p>
          <a:p>
            <a:pPr fontAlgn="auto">
              <a:spcAft>
                <a:spcPts val="0"/>
              </a:spcAft>
            </a:pPr>
            <a:r>
              <a:rPr lang="zh-CN" altLang="en-US" dirty="0"/>
              <a:t>助教：刘志杰 </a:t>
            </a:r>
            <a:r>
              <a:rPr lang="en-US" altLang="zh-CN" dirty="0">
                <a:hlinkClick r:id="rId1"/>
              </a:rPr>
              <a:t>1050638502@qq.com</a:t>
            </a:r>
            <a:endParaRPr lang="en-US" altLang="zh-CN" dirty="0"/>
          </a:p>
          <a:p>
            <a:pPr fontAlgn="auto">
              <a:spcAft>
                <a:spcPts val="0"/>
              </a:spcAft>
            </a:pPr>
            <a:endParaRPr lang="en-US" altLang="zh-CN" dirty="0"/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成绩：期末考试</a:t>
            </a:r>
            <a:r>
              <a:rPr lang="en-US" altLang="zh-CN" dirty="0">
                <a:sym typeface="+mn-ea"/>
              </a:rPr>
              <a:t>50%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，</a:t>
            </a:r>
            <a:r>
              <a:rPr lang="zh-CN" altLang="en-US" dirty="0">
                <a:sym typeface="+mn-ea"/>
              </a:rPr>
              <a:t>大作业（可能</a:t>
            </a:r>
            <a:r>
              <a:rPr lang="en-US" altLang="zh-CN" dirty="0">
                <a:sym typeface="+mn-ea"/>
              </a:rPr>
              <a:t>+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期中考</a:t>
            </a:r>
            <a:r>
              <a:rPr lang="zh-CN" altLang="en-US" dirty="0">
                <a:sym typeface="+mn-ea"/>
              </a:rPr>
              <a:t>）</a:t>
            </a:r>
            <a:r>
              <a:rPr lang="en-US" altLang="zh-CN" dirty="0">
                <a:sym typeface="+mn-ea"/>
              </a:rPr>
              <a:t>40%</a:t>
            </a:r>
            <a:r>
              <a:rPr lang="zh-CN" altLang="en-US" dirty="0">
                <a:sym typeface="+mn-ea"/>
              </a:rPr>
              <a:t>，平时成绩</a:t>
            </a:r>
            <a:r>
              <a:rPr lang="en-US" altLang="zh-CN" dirty="0">
                <a:sym typeface="+mn-ea"/>
              </a:rPr>
              <a:t>10%</a:t>
            </a:r>
            <a:endParaRPr lang="en-US" altLang="zh-CN" dirty="0"/>
          </a:p>
          <a:p>
            <a:pPr marL="0" indent="0" fontAlgn="auto">
              <a:spcAft>
                <a:spcPts val="0"/>
              </a:spcAft>
              <a:buNone/>
            </a:pPr>
            <a:endParaRPr lang="en-US" altLang="zh-CN" dirty="0"/>
          </a:p>
          <a:p>
            <a:pPr fontAlgn="auto">
              <a:spcAft>
                <a:spcPts val="0"/>
              </a:spcAft>
            </a:pPr>
            <a:r>
              <a:rPr lang="zh-CN" altLang="en-US" dirty="0"/>
              <a:t>期末考试：英文试卷。选择</a:t>
            </a:r>
            <a:r>
              <a:rPr lang="en-US" altLang="zh-CN" dirty="0"/>
              <a:t>/</a:t>
            </a:r>
            <a:r>
              <a:rPr lang="zh-CN" altLang="en-US" dirty="0"/>
              <a:t>名词解释（</a:t>
            </a:r>
            <a:r>
              <a:rPr lang="en-US" altLang="zh-CN" dirty="0"/>
              <a:t>25-30</a:t>
            </a:r>
            <a:r>
              <a:rPr lang="zh-CN" altLang="en-US" dirty="0"/>
              <a:t>分）；简答题（</a:t>
            </a:r>
            <a:r>
              <a:rPr lang="en-US" altLang="zh-CN" dirty="0"/>
              <a:t>25</a:t>
            </a:r>
            <a:r>
              <a:rPr lang="zh-CN" altLang="en-US" dirty="0"/>
              <a:t>分）；计算题（</a:t>
            </a:r>
            <a:r>
              <a:rPr lang="en-US" altLang="zh-CN" dirty="0"/>
              <a:t>30</a:t>
            </a:r>
            <a:r>
              <a:rPr lang="zh-CN" altLang="en-US" dirty="0"/>
              <a:t>分）； 分析题（</a:t>
            </a:r>
            <a:r>
              <a:rPr lang="en-US" altLang="zh-CN" dirty="0"/>
              <a:t>15-20</a:t>
            </a:r>
            <a:r>
              <a:rPr lang="zh-CN" altLang="en-US" dirty="0"/>
              <a:t>分）</a:t>
            </a:r>
            <a:endParaRPr lang="zh-CN" altLang="en-US" dirty="0"/>
          </a:p>
          <a:p>
            <a:pPr fontAlgn="auto">
              <a:spcAft>
                <a:spcPts val="0"/>
              </a:spcAft>
            </a:pPr>
            <a:endParaRPr lang="zh-CN" altLang="en-US" dirty="0"/>
          </a:p>
          <a:p>
            <a:pPr fontAlgn="auto">
              <a:spcAft>
                <a:spcPts val="0"/>
              </a:spcAft>
            </a:pPr>
            <a:r>
              <a:rPr lang="zh-CN" altLang="en-US" dirty="0">
                <a:sym typeface="+mn-ea"/>
              </a:rPr>
              <a:t>大作业：具体要求待定，每组不超过</a:t>
            </a:r>
            <a:r>
              <a:rPr lang="en-US" altLang="zh-CN" dirty="0">
                <a:sym typeface="+mn-ea"/>
              </a:rPr>
              <a:t>4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人，需做口头报告</a:t>
            </a:r>
            <a:endParaRPr lang="en-US" altLang="zh-CN" dirty="0"/>
          </a:p>
          <a:p>
            <a:pPr fontAlgn="auto">
              <a:spcAft>
                <a:spcPts val="0"/>
              </a:spcAft>
            </a:pPr>
            <a:endParaRPr lang="zh-CN" altLang="en-US" dirty="0"/>
          </a:p>
          <a:p>
            <a:pPr fontAlgn="auto">
              <a:spcAft>
                <a:spcPts val="0"/>
              </a:spcAft>
            </a:pPr>
            <a:r>
              <a:rPr lang="zh-CN" altLang="en-US" dirty="0"/>
              <a:t>平时成绩：初始分</a:t>
            </a:r>
            <a:r>
              <a:rPr lang="en-US" altLang="zh-CN" dirty="0"/>
              <a:t>5</a:t>
            </a:r>
            <a:r>
              <a:rPr lang="zh-CN" altLang="en-US" dirty="0"/>
              <a:t>分，缺勤扣</a:t>
            </a:r>
            <a:r>
              <a:rPr lang="en-US" altLang="zh-CN" dirty="0"/>
              <a:t>5</a:t>
            </a:r>
            <a:r>
              <a:rPr lang="zh-CN" altLang="en-US" dirty="0"/>
              <a:t>分，回答问题加</a:t>
            </a:r>
            <a:r>
              <a:rPr lang="en-US" altLang="zh-CN" dirty="0"/>
              <a:t>2</a:t>
            </a:r>
            <a:r>
              <a:rPr lang="zh-CN" altLang="en-US" dirty="0"/>
              <a:t>分</a:t>
            </a:r>
            <a:endParaRPr lang="zh-CN" altLang="en-US" dirty="0"/>
          </a:p>
          <a:p>
            <a:pPr fontAlgn="auto">
              <a:spcAft>
                <a:spcPts val="0"/>
              </a:spcAft>
            </a:pPr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/>
          <a:srcRect l="8723" t="17544" r="9657" b="25614"/>
          <a:stretch>
            <a:fillRect/>
          </a:stretch>
        </p:blipFill>
        <p:spPr>
          <a:xfrm>
            <a:off x="5997677" y="1"/>
            <a:ext cx="3146324" cy="257605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rect 564"/>
          <p:cNvSpPr/>
          <p:nvPr/>
        </p:nvSpPr>
        <p:spPr>
          <a:xfrm>
            <a:off x="870535" y="1930923"/>
            <a:ext cx="2860547" cy="309369"/>
          </a:xfrm>
          <a:prstGeom prst="rect">
            <a:avLst/>
          </a:prstGeom>
          <a:solidFill>
            <a:srgbClr val="CFFFC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66" name="textbox 566"/>
          <p:cNvSpPr/>
          <p:nvPr/>
        </p:nvSpPr>
        <p:spPr>
          <a:xfrm>
            <a:off x="516243" y="1151389"/>
            <a:ext cx="8402955" cy="43053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23215" indent="-310515" algn="l" rtl="0" eaLnBrk="0">
              <a:lnSpc>
                <a:spcPct val="97000"/>
              </a:lnSpc>
            </a:pPr>
            <a:r>
              <a:rPr sz="1900" kern="0" spc="5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8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5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Ethics 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is </a:t>
            </a:r>
            <a:r>
              <a:rPr sz="2100" i="1" kern="0" spc="5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 set of</a:t>
            </a:r>
            <a:r>
              <a:rPr lang="en-US" sz="2100" i="1" kern="0" spc="5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5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principles that</a:t>
            </a:r>
            <a:r>
              <a:rPr sz="2100" i="1" kern="0" spc="-9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guide our decision making </a:t>
            </a:r>
            <a:r>
              <a:rPr sz="21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based on</a:t>
            </a:r>
            <a:r>
              <a:rPr sz="21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</a:t>
            </a:r>
            <a:r>
              <a:rPr sz="2100" i="1" kern="0" spc="6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personal values of what is “right” and </a:t>
            </a:r>
            <a:r>
              <a:rPr sz="2100" i="1" kern="0" spc="5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“wrong”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52425" indent="-340360" algn="l" rtl="0" eaLnBrk="0">
              <a:lnSpc>
                <a:spcPct val="100000"/>
              </a:lnSpc>
              <a:spcBef>
                <a:spcPts val="1315"/>
              </a:spcBef>
            </a:pPr>
            <a:r>
              <a:rPr sz="1900" kern="0" spc="5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Making ethical decisions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is an important part of</a:t>
            </a:r>
            <a:r>
              <a:rPr sz="2100" kern="0" spc="-2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managers’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personal and professional lives because it gene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rates trust and respect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with other people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90220" algn="l" rtl="0" eaLnBrk="0">
              <a:lnSpc>
                <a:spcPct val="88000"/>
              </a:lnSpc>
              <a:spcBef>
                <a:spcPts val="137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kern="0" spc="1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managers often face ethical dilemmas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such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as whether to take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79145" indent="-1905" algn="l" rtl="0" eaLnBrk="0">
              <a:lnSpc>
                <a:spcPct val="94000"/>
              </a:lnSpc>
              <a:spcBef>
                <a:spcPts val="55"/>
              </a:spcBef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bribes, or to accept subpar work to meet deadline. Ethic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 guide us in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 making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these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types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2000" kern="0" spc="-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decisions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.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63220" indent="-351155" algn="l" rtl="0" eaLnBrk="0">
              <a:lnSpc>
                <a:spcPct val="97000"/>
              </a:lnSpc>
              <a:spcBef>
                <a:spcPts val="1285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PMI approved a</a:t>
            </a:r>
            <a:r>
              <a:rPr sz="2100" kern="0" spc="1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Code of Ethics and</a:t>
            </a:r>
            <a:r>
              <a:rPr sz="2100" i="1" kern="0" spc="-12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Professional Condu</a:t>
            </a:r>
            <a:r>
              <a:rPr sz="2100" i="1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ct,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which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applies to PMP</a:t>
            </a:r>
            <a:r>
              <a:rPr sz="2200" kern="0" spc="40" baseline="28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®</a:t>
            </a:r>
            <a:r>
              <a:rPr sz="1400" kern="0" spc="2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 a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ll PMI members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8000"/>
              </a:lnSpc>
            </a:pP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778510" indent="-288290" algn="l" rtl="0" eaLnBrk="0">
              <a:lnSpc>
                <a:spcPct val="89000"/>
              </a:lnSpc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kern="0" spc="1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Including short chapters addressing vision and applicabili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ty, responsibility,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respect, fairness, and ho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nesty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568" name="picture 56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06936" y="4913009"/>
            <a:ext cx="135255" cy="211073"/>
          </a:xfrm>
          <a:prstGeom prst="rect">
            <a:avLst/>
          </a:prstGeom>
        </p:spPr>
      </p:pic>
      <p:pic>
        <p:nvPicPr>
          <p:cNvPr id="570" name="picture 5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06947" y="3099449"/>
            <a:ext cx="135254" cy="211073"/>
          </a:xfrm>
          <a:prstGeom prst="rect">
            <a:avLst/>
          </a:prstGeom>
        </p:spPr>
      </p:pic>
      <p:grpSp>
        <p:nvGrpSpPr>
          <p:cNvPr id="52" name="group 52"/>
          <p:cNvGrpSpPr/>
          <p:nvPr/>
        </p:nvGrpSpPr>
        <p:grpSpPr>
          <a:xfrm rot="21600000">
            <a:off x="1519237" y="5689154"/>
            <a:ext cx="6487858" cy="794195"/>
            <a:chOff x="0" y="0"/>
            <a:chExt cx="6487858" cy="794195"/>
          </a:xfrm>
        </p:grpSpPr>
        <p:pic>
          <p:nvPicPr>
            <p:cNvPr id="572" name="picture 57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6487858" cy="794195"/>
            </a:xfrm>
            <a:prstGeom prst="rect">
              <a:avLst/>
            </a:prstGeom>
          </p:spPr>
        </p:pic>
        <p:sp>
          <p:nvSpPr>
            <p:cNvPr id="574" name="textbox 574"/>
            <p:cNvSpPr/>
            <p:nvPr/>
          </p:nvSpPr>
          <p:spPr>
            <a:xfrm>
              <a:off x="-12700" y="-12700"/>
              <a:ext cx="6513830" cy="819785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9000"/>
                </a:lnSpc>
              </a:pPr>
              <a:endParaRPr sz="8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252095" algn="l" rtl="0" eaLnBrk="0">
                <a:lnSpc>
                  <a:spcPct val="88000"/>
                </a:lnSpc>
                <a:spcBef>
                  <a:spcPts val="5"/>
                </a:spcBef>
              </a:pPr>
              <a:r>
                <a:rPr sz="2000" i="1" kern="0" spc="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It</a:t>
              </a:r>
              <a:r>
                <a:rPr sz="2000" i="1" kern="0" spc="6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 </a:t>
              </a:r>
              <a:r>
                <a:rPr sz="2000" i="1" kern="0" spc="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is</a:t>
              </a:r>
              <a:r>
                <a:rPr sz="2000" i="1" kern="0" spc="6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 </a:t>
              </a:r>
              <a:r>
                <a:rPr sz="2000" i="1" kern="0" spc="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vital</a:t>
              </a:r>
              <a:r>
                <a:rPr lang="en-US" sz="2000" i="1" kern="0" spc="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 </a:t>
              </a:r>
              <a:r>
                <a:rPr sz="2000" i="1" kern="0" spc="-42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 </a:t>
              </a:r>
              <a:r>
                <a:rPr lang="en-US" sz="2000" i="1" kern="0" spc="-42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 </a:t>
              </a:r>
              <a:r>
                <a:rPr sz="2000" i="1" kern="0" spc="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for</a:t>
              </a:r>
              <a:r>
                <a:rPr sz="2000" i="1" kern="0" spc="-26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 </a:t>
              </a:r>
              <a:r>
                <a:rPr sz="2000" i="1" kern="0" spc="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project</a:t>
              </a:r>
              <a:r>
                <a:rPr sz="2000" i="1" kern="0" spc="6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 </a:t>
              </a:r>
              <a:r>
                <a:rPr sz="2000" i="1" kern="0" spc="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managers</a:t>
              </a:r>
              <a:r>
                <a:rPr sz="2000" i="1" kern="0" spc="6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 </a:t>
              </a:r>
              <a:r>
                <a:rPr sz="2000" i="1" kern="0" spc="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to</a:t>
              </a:r>
              <a:r>
                <a:rPr sz="2000" i="1" kern="0" spc="6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 </a:t>
              </a:r>
              <a:r>
                <a:rPr sz="2000" i="1" kern="0" spc="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conduct</a:t>
              </a:r>
              <a:r>
                <a:rPr sz="2000" i="1" kern="0" spc="6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 </a:t>
              </a:r>
              <a:r>
                <a:rPr sz="2000" i="1" kern="0" spc="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their</a:t>
              </a:r>
              <a:r>
                <a:rPr sz="2000" i="1" kern="0" spc="6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 </a:t>
              </a:r>
              <a:r>
                <a:rPr sz="2000" i="1" kern="0" spc="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work</a:t>
              </a:r>
              <a:r>
                <a:rPr sz="2000" i="1" kern="0" spc="6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 </a:t>
              </a:r>
              <a:r>
                <a:rPr sz="2000" i="1" kern="0" spc="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in</a:t>
              </a:r>
              <a:r>
                <a:rPr sz="2000" i="1" kern="0" spc="6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 </a:t>
              </a:r>
              <a:r>
                <a:rPr sz="2000" i="1" kern="0" spc="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an</a:t>
              </a:r>
              <a:endParaRPr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</a:endParaRPr>
            </a:p>
            <a:p>
              <a:pPr marL="2416810" algn="l" rtl="0" eaLnBrk="0">
                <a:lnSpc>
                  <a:spcPct val="76000"/>
                </a:lnSpc>
                <a:spcBef>
                  <a:spcPts val="295"/>
                </a:spcBef>
              </a:pPr>
              <a:r>
                <a:rPr sz="2000" i="1" kern="0" spc="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ethical man</a:t>
              </a:r>
              <a:r>
                <a:rPr sz="2000" i="1" kern="0" spc="-1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ner!</a:t>
              </a:r>
              <a:endParaRPr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</a:endParaRPr>
            </a:p>
          </p:txBody>
        </p:sp>
      </p:grpSp>
      <p:sp>
        <p:nvSpPr>
          <p:cNvPr id="576" name="textbox 576"/>
          <p:cNvSpPr/>
          <p:nvPr/>
        </p:nvSpPr>
        <p:spPr>
          <a:xfrm>
            <a:off x="169759" y="208382"/>
            <a:ext cx="5538470" cy="5054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Ethics in Project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Management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pSp>
        <p:nvGrpSpPr>
          <p:cNvPr id="54" name="group 54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578" name="path 578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80" name="path 580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582" name="textbox 582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584" name="textbox 584"/>
          <p:cNvSpPr/>
          <p:nvPr/>
        </p:nvSpPr>
        <p:spPr>
          <a:xfrm>
            <a:off x="9031492" y="6830611"/>
            <a:ext cx="177164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26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textbox 588"/>
          <p:cNvSpPr/>
          <p:nvPr/>
        </p:nvSpPr>
        <p:spPr>
          <a:xfrm>
            <a:off x="516243" y="1151389"/>
            <a:ext cx="8406765" cy="46456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52425" indent="-340360" algn="l" rtl="0" eaLnBrk="0">
              <a:lnSpc>
                <a:spcPct val="97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6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There are hundreds of</a:t>
            </a:r>
            <a:r>
              <a:rPr sz="2100" kern="0" spc="-1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tools available products to assi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 in performing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managemen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90220" algn="l" rtl="0" eaLnBrk="0">
              <a:lnSpc>
                <a:spcPct val="88000"/>
              </a:lnSpc>
              <a:spcBef>
                <a:spcPts val="143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Deciding which PM software to use has become a project itself.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2700" algn="l" rtl="0" eaLnBrk="0">
              <a:lnSpc>
                <a:spcPct val="89000"/>
              </a:lnSpc>
              <a:spcBef>
                <a:spcPts val="1355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6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Three main categories of</a:t>
            </a:r>
            <a:r>
              <a:rPr sz="2100" kern="0" spc="-1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tools: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90220" algn="l" rtl="0" eaLnBrk="0">
              <a:lnSpc>
                <a:spcPct val="88000"/>
              </a:lnSpc>
              <a:spcBef>
                <a:spcPts val="143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kern="0" spc="12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Low-end tools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: Handle single or small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er projects well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89305" indent="-299085" algn="l" rtl="0" eaLnBrk="0">
              <a:lnSpc>
                <a:spcPct val="89000"/>
              </a:lnSpc>
              <a:spcBef>
                <a:spcPts val="119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kern="0" spc="1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Midrange</a:t>
            </a:r>
            <a:r>
              <a:rPr sz="2000" kern="0" spc="6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tools</a:t>
            </a: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: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Handle</a:t>
            </a: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multiple</a:t>
            </a: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projects</a:t>
            </a: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</a:t>
            </a: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users</a:t>
            </a: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</a:t>
            </a:r>
            <a:r>
              <a:rPr sz="2000" kern="0" spc="-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u="sng" kern="0" spc="0" dirty="0">
                <a:solidFill>
                  <a:srgbClr val="99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1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Microsoft</a:t>
            </a:r>
            <a:r>
              <a:rPr sz="2000" i="1" u="sng" kern="0" spc="-130" dirty="0">
                <a:solidFill>
                  <a:srgbClr val="99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1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 </a:t>
            </a:r>
            <a:r>
              <a:rPr sz="2000" i="1" u="sng" kern="0" spc="0" dirty="0">
                <a:solidFill>
                  <a:srgbClr val="99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1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Project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is      still the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most popular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84860" indent="-294640" algn="l" rtl="0" eaLnBrk="0">
              <a:lnSpc>
                <a:spcPct val="89000"/>
              </a:lnSpc>
              <a:spcBef>
                <a:spcPts val="143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kern="0" spc="15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High</a:t>
            </a:r>
            <a:r>
              <a:rPr sz="2000" kern="0" spc="1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-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end</a:t>
            </a:r>
            <a:r>
              <a:rPr sz="2000" kern="0" spc="1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tools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: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Also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called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enterprise</a:t>
            </a:r>
            <a:r>
              <a:rPr sz="2000" i="1" kern="0" spc="-25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</a:t>
            </a:r>
            <a:r>
              <a:rPr sz="2000" i="1" kern="0" spc="1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management</a:t>
            </a:r>
            <a:r>
              <a:rPr sz="2000" i="1" kern="0" spc="-9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software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often licensed on a per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-user basis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2700" algn="l" rtl="0" eaLnBrk="0">
              <a:lnSpc>
                <a:spcPct val="89000"/>
              </a:lnSpc>
              <a:spcBef>
                <a:spcPts val="1590"/>
              </a:spcBef>
            </a:pPr>
            <a:r>
              <a:rPr sz="1900" kern="0" spc="3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3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Several free or open-source tools</a:t>
            </a: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are</a:t>
            </a:r>
            <a:r>
              <a:rPr sz="2100" kern="0" spc="1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also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available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8000"/>
              </a:lnSpc>
            </a:pP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776605" indent="-286385" algn="l" rtl="0" eaLnBrk="0">
              <a:lnSpc>
                <a:spcPct val="89000"/>
              </a:lnSpc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kern="0" spc="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Refer to Kathy Schwalbe’s website: </a:t>
            </a:r>
            <a:r>
              <a:rPr sz="2000" u="sng" kern="0" spc="0" dirty="0">
                <a:solidFill>
                  <a:srgbClr val="99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2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https://p</a:t>
            </a:r>
            <a:r>
              <a:rPr sz="2000" u="sng" kern="0" spc="-10" dirty="0">
                <a:solidFill>
                  <a:srgbClr val="99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2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mtexts.com/free-</a:t>
            </a:r>
            <a:r>
              <a:rPr sz="2000" kern="0" spc="0" dirty="0">
                <a:solidFill>
                  <a:srgbClr val="99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           </a:t>
            </a:r>
            <a:r>
              <a:rPr sz="2000" u="sng" kern="0" spc="0" dirty="0">
                <a:solidFill>
                  <a:srgbClr val="99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2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resources/brief-guide-to-project-</a:t>
            </a:r>
            <a:r>
              <a:rPr sz="2000" u="sng" kern="0" spc="-10" dirty="0">
                <a:solidFill>
                  <a:srgbClr val="99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2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2010/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590" name="picture 5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06944" y="5240669"/>
            <a:ext cx="135255" cy="211073"/>
          </a:xfrm>
          <a:prstGeom prst="rect">
            <a:avLst/>
          </a:prstGeom>
        </p:spPr>
      </p:pic>
      <p:pic>
        <p:nvPicPr>
          <p:cNvPr id="592" name="picture 59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006933" y="4029080"/>
            <a:ext cx="135255" cy="211073"/>
          </a:xfrm>
          <a:prstGeom prst="rect">
            <a:avLst/>
          </a:prstGeom>
        </p:spPr>
      </p:pic>
      <p:pic>
        <p:nvPicPr>
          <p:cNvPr id="594" name="picture 59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006932" y="3305175"/>
            <a:ext cx="135255" cy="211073"/>
          </a:xfrm>
          <a:prstGeom prst="rect">
            <a:avLst/>
          </a:prstGeom>
        </p:spPr>
      </p:pic>
      <p:pic>
        <p:nvPicPr>
          <p:cNvPr id="596" name="picture 59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006934" y="2886084"/>
            <a:ext cx="135254" cy="211073"/>
          </a:xfrm>
          <a:prstGeom prst="rect">
            <a:avLst/>
          </a:prstGeom>
        </p:spPr>
      </p:pic>
      <p:pic>
        <p:nvPicPr>
          <p:cNvPr id="598" name="picture 59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006930" y="1979304"/>
            <a:ext cx="135255" cy="211073"/>
          </a:xfrm>
          <a:prstGeom prst="rect">
            <a:avLst/>
          </a:prstGeom>
        </p:spPr>
      </p:pic>
      <p:sp>
        <p:nvSpPr>
          <p:cNvPr id="600" name="textbox 600"/>
          <p:cNvSpPr/>
          <p:nvPr/>
        </p:nvSpPr>
        <p:spPr>
          <a:xfrm>
            <a:off x="167930" y="208382"/>
            <a:ext cx="5580379" cy="5054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Management</a:t>
            </a:r>
            <a:r>
              <a:rPr sz="3600" kern="0" spc="24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So</a:t>
            </a:r>
            <a:r>
              <a:rPr sz="3600" kern="0" spc="-2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ftware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pSp>
        <p:nvGrpSpPr>
          <p:cNvPr id="56" name="group 56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602" name="path 602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04" name="path 604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608" name="textbox 608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610" name="textbox 610"/>
          <p:cNvSpPr/>
          <p:nvPr/>
        </p:nvSpPr>
        <p:spPr>
          <a:xfrm>
            <a:off x="9031492" y="6830611"/>
            <a:ext cx="177164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27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textbox 614"/>
          <p:cNvSpPr/>
          <p:nvPr/>
        </p:nvSpPr>
        <p:spPr>
          <a:xfrm>
            <a:off x="1167892" y="2946819"/>
            <a:ext cx="8041005" cy="40411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Management and IT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Context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41000"/>
              </a:lnSpc>
            </a:pPr>
            <a:endParaRPr sz="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78000"/>
              </a:lnSpc>
              <a:spcBef>
                <a:spcPts val="0"/>
              </a:spcBef>
            </a:pPr>
            <a:r>
              <a:rPr sz="1100" kern="0" spc="-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28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616" name="rect 616"/>
          <p:cNvSpPr/>
          <p:nvPr/>
        </p:nvSpPr>
        <p:spPr>
          <a:xfrm>
            <a:off x="6972300" y="910080"/>
            <a:ext cx="1920240" cy="193549"/>
          </a:xfrm>
          <a:prstGeom prst="rect">
            <a:avLst/>
          </a:prstGeom>
          <a:solidFill>
            <a:srgbClr val="B2B2B2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18" name="textbox 618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620" name="path 620"/>
          <p:cNvSpPr/>
          <p:nvPr/>
        </p:nvSpPr>
        <p:spPr>
          <a:xfrm>
            <a:off x="172972" y="982091"/>
            <a:ext cx="8720329" cy="19050"/>
          </a:xfrm>
          <a:custGeom>
            <a:avLst/>
            <a:gdLst/>
            <a:ahLst/>
            <a:cxnLst/>
            <a:rect l="0" t="0" r="0" b="0"/>
            <a:pathLst>
              <a:path w="13732" h="30">
                <a:moveTo>
                  <a:pt x="0" y="15"/>
                </a:moveTo>
                <a:lnTo>
                  <a:pt x="13732" y="15"/>
                </a:lnTo>
              </a:path>
            </a:pathLst>
          </a:custGeom>
          <a:noFill/>
          <a:ln w="19050" cap="flat">
            <a:solidFill>
              <a:srgbClr val="330033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textbox 624"/>
          <p:cNvSpPr/>
          <p:nvPr/>
        </p:nvSpPr>
        <p:spPr>
          <a:xfrm>
            <a:off x="408856" y="1150146"/>
            <a:ext cx="8537575" cy="497014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18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Projects must operate in </a:t>
            </a:r>
            <a:r>
              <a:rPr sz="21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2100" kern="0" spc="-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broad organizational environment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and project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56870" algn="l" rtl="0" eaLnBrk="0">
              <a:lnSpc>
                <a:spcPct val="89000"/>
              </a:lnSpc>
              <a:spcBef>
                <a:spcPts val="485"/>
              </a:spcBef>
            </a:pP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managers need to consider projects </a:t>
            </a:r>
            <a:r>
              <a:rPr sz="21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within the greater organizational conte</a:t>
            </a:r>
            <a:r>
              <a:rPr sz="2100" kern="0" spc="-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xt</a:t>
            </a:r>
            <a:r>
              <a:rPr sz="21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rather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than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isolation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63220" indent="-351155" algn="l" rtl="0" eaLnBrk="0">
              <a:lnSpc>
                <a:spcPct val="93000"/>
              </a:lnSpc>
              <a:spcBef>
                <a:spcPts val="1555"/>
              </a:spcBef>
            </a:pPr>
            <a:r>
              <a:rPr sz="18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 </a:t>
            </a:r>
            <a:r>
              <a:rPr sz="21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Systems thinking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takes </a:t>
            </a:r>
            <a:r>
              <a:rPr sz="21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 holistic view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2100" kern="0" spc="-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carrying out projects within the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context</a:t>
            </a:r>
            <a:r>
              <a:rPr sz="21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2100" kern="0" spc="-2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</a:t>
            </a:r>
            <a:r>
              <a:rPr sz="21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organization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64490" indent="-351790" algn="l" rtl="0" eaLnBrk="0">
              <a:lnSpc>
                <a:spcPct val="93000"/>
              </a:lnSpc>
              <a:spcBef>
                <a:spcPts val="1555"/>
              </a:spcBef>
            </a:pPr>
            <a:r>
              <a:rPr sz="18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800" kern="0" spc="-3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 </a:t>
            </a:r>
            <a:r>
              <a:rPr sz="21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systems a</a:t>
            </a:r>
            <a:r>
              <a:rPr sz="2100" kern="0" spc="-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pproach 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emerged in the</a:t>
            </a:r>
            <a:r>
              <a:rPr sz="2100" kern="0" spc="2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1950s describes</a:t>
            </a:r>
            <a:r>
              <a:rPr sz="2100" kern="0" spc="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 holistic</a:t>
            </a:r>
            <a:r>
              <a:rPr sz="21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</a:t>
            </a:r>
            <a:r>
              <a:rPr sz="2100" kern="0" spc="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analytical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approach to solving complex problems that includes thr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ee parts: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90855" algn="l" rtl="0" eaLnBrk="0">
              <a:lnSpc>
                <a:spcPct val="88000"/>
              </a:lnSpc>
              <a:spcBef>
                <a:spcPts val="1410"/>
              </a:spcBef>
              <a:tabLst>
                <a:tab pos="619125" algn="l"/>
              </a:tabLst>
            </a:pPr>
            <a:r>
              <a:rPr sz="18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800" i="1" kern="0" spc="19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8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Systems</a:t>
            </a:r>
            <a:r>
              <a:rPr sz="1800" i="1" kern="0" spc="-16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philosophy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: an overall model for thinking about things as</a:t>
            </a:r>
            <a:r>
              <a:rPr sz="1800" kern="0" spc="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systems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77875" indent="-287020" algn="l" rtl="0" eaLnBrk="0">
              <a:lnSpc>
                <a:spcPct val="98000"/>
              </a:lnSpc>
              <a:spcBef>
                <a:spcPts val="965"/>
              </a:spcBef>
              <a:tabLst>
                <a:tab pos="619125" algn="l"/>
              </a:tabLst>
            </a:pPr>
            <a:r>
              <a:rPr sz="18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800" i="1" kern="0" spc="18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8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Systems analysis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: a problem-solving approach that requires defini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ng the scope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1800" kern="0" spc="-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system, dividing it into components,</a:t>
            </a:r>
            <a:r>
              <a:rPr sz="1800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 identif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ying</a:t>
            </a:r>
            <a:r>
              <a:rPr sz="1800" kern="0" spc="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</a:t>
            </a:r>
            <a:r>
              <a:rPr sz="1800" kern="0" spc="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evaluating its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</a:t>
            </a:r>
            <a:r>
              <a:rPr sz="18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problems, opportunities, constraints, a</a:t>
            </a:r>
            <a:r>
              <a:rPr sz="1800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nd needs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85495" indent="-294640" algn="l" rtl="0" eaLnBrk="0">
              <a:lnSpc>
                <a:spcPct val="94000"/>
              </a:lnSpc>
              <a:spcBef>
                <a:spcPts val="1100"/>
              </a:spcBef>
              <a:tabLst>
                <a:tab pos="619125" algn="l"/>
              </a:tabLst>
            </a:pPr>
            <a:r>
              <a:rPr sz="18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800" i="1" kern="0" spc="18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8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Systems management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: address the </a:t>
            </a:r>
            <a:r>
              <a:rPr sz="18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business, technological, and organiz</a:t>
            </a:r>
            <a:r>
              <a:rPr sz="1800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ational</a:t>
            </a:r>
            <a:r>
              <a:rPr sz="18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</a:t>
            </a:r>
            <a:r>
              <a:rPr sz="18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issues 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associated with creating, maintainin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 and modifying a</a:t>
            </a:r>
            <a:r>
              <a:rPr sz="1800" kern="0" spc="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system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18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800" kern="0" spc="-35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lang="en-US"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Shortest path algorithm——&gt;Navigation system</a:t>
            </a:r>
            <a:endParaRPr lang="en-US"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626" name="picture 6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99800" y="5160487"/>
            <a:ext cx="128762" cy="200941"/>
          </a:xfrm>
          <a:prstGeom prst="rect">
            <a:avLst/>
          </a:prstGeom>
        </p:spPr>
      </p:pic>
      <p:pic>
        <p:nvPicPr>
          <p:cNvPr id="628" name="picture 6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99801" y="4215607"/>
            <a:ext cx="128762" cy="200942"/>
          </a:xfrm>
          <a:prstGeom prst="rect">
            <a:avLst/>
          </a:prstGeom>
        </p:spPr>
      </p:pic>
      <p:pic>
        <p:nvPicPr>
          <p:cNvPr id="630" name="picture 6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99813" y="3849849"/>
            <a:ext cx="128762" cy="200941"/>
          </a:xfrm>
          <a:prstGeom prst="rect">
            <a:avLst/>
          </a:prstGeom>
        </p:spPr>
      </p:pic>
      <p:sp>
        <p:nvSpPr>
          <p:cNvPr id="632" name="textbox 632"/>
          <p:cNvSpPr/>
          <p:nvPr/>
        </p:nvSpPr>
        <p:spPr>
          <a:xfrm>
            <a:off x="188962" y="208382"/>
            <a:ext cx="7030719" cy="5054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Systems</a:t>
            </a:r>
            <a:r>
              <a:rPr sz="3600" kern="0" spc="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View</a:t>
            </a:r>
            <a:r>
              <a:rPr sz="3600" kern="0" spc="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3600" kern="0" spc="-29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</a:t>
            </a:r>
            <a:r>
              <a:rPr sz="3600" kern="0" spc="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Management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pSp>
        <p:nvGrpSpPr>
          <p:cNvPr id="58" name="group 58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634" name="path 634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36" name="path 636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640" name="textbox 640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642" name="textbox 642"/>
          <p:cNvSpPr/>
          <p:nvPr/>
        </p:nvSpPr>
        <p:spPr>
          <a:xfrm>
            <a:off x="9031492" y="6830611"/>
            <a:ext cx="177164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29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picture 6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813560" y="2794000"/>
            <a:ext cx="5289550" cy="3844925"/>
          </a:xfrm>
          <a:prstGeom prst="rect">
            <a:avLst/>
          </a:prstGeom>
        </p:spPr>
      </p:pic>
      <p:sp>
        <p:nvSpPr>
          <p:cNvPr id="648" name="textbox 648"/>
          <p:cNvSpPr/>
          <p:nvPr/>
        </p:nvSpPr>
        <p:spPr>
          <a:xfrm>
            <a:off x="514323" y="1147521"/>
            <a:ext cx="8365490" cy="15811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65125" indent="-352425" algn="l" rtl="0" eaLnBrk="0">
              <a:lnSpc>
                <a:spcPct val="95000"/>
              </a:lnSpc>
            </a:pPr>
            <a:r>
              <a:rPr sz="18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Addressing the three spheres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of</a:t>
            </a:r>
            <a:r>
              <a:rPr sz="2000" kern="0" spc="-1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systems management – </a:t>
            </a:r>
            <a:r>
              <a:rPr sz="2000" kern="0" spc="-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business, organization,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and technology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– can have a huge impact on selecting and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managing projects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successfully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11000"/>
              </a:lnSpc>
            </a:pPr>
            <a:endParaRPr sz="7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64490" indent="-351790" algn="l" rtl="0" eaLnBrk="0">
              <a:lnSpc>
                <a:spcPct val="93000"/>
              </a:lnSpc>
              <a:spcBef>
                <a:spcPts val="5"/>
              </a:spcBef>
            </a:pPr>
            <a:r>
              <a:rPr sz="18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Figure 2-1 provides a sample of</a:t>
            </a:r>
            <a:r>
              <a:rPr sz="2000" kern="0" spc="-1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these issues for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 tablet</a:t>
            </a:r>
            <a:r>
              <a:rPr sz="2000" i="1" kern="0" spc="-28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at a private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college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Opening</a:t>
            </a:r>
            <a:r>
              <a:rPr sz="2000" i="1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Case</a:t>
            </a:r>
            <a:r>
              <a:rPr sz="2000" i="1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2000" kern="0" spc="-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Chapter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2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2000" kern="0" spc="-2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textbook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650" name="textbox 650"/>
          <p:cNvSpPr/>
          <p:nvPr/>
        </p:nvSpPr>
        <p:spPr>
          <a:xfrm>
            <a:off x="172365" y="226153"/>
            <a:ext cx="7652384" cy="4527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2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Three-Sphere Model for Systems </a:t>
            </a:r>
            <a:r>
              <a:rPr sz="32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Management</a:t>
            </a:r>
            <a:endParaRPr sz="3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pSp>
        <p:nvGrpSpPr>
          <p:cNvPr id="60" name="group 60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652" name="path 652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54" name="path 654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656" name="textbox 656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658" name="textbox 658"/>
          <p:cNvSpPr/>
          <p:nvPr/>
        </p:nvSpPr>
        <p:spPr>
          <a:xfrm>
            <a:off x="9033315" y="6830611"/>
            <a:ext cx="175260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30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textbox 662"/>
          <p:cNvSpPr/>
          <p:nvPr/>
        </p:nvSpPr>
        <p:spPr>
          <a:xfrm>
            <a:off x="257486" y="1165678"/>
            <a:ext cx="8609965" cy="47625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63220" indent="-351155" algn="l" rtl="0" eaLnBrk="0">
              <a:lnSpc>
                <a:spcPct val="97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3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b="1" u="sng" kern="0" spc="-4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b="1" u="sng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Question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: How can you begin to understand an orga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nization’s 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business</a:t>
            </a:r>
            <a:r>
              <a:rPr sz="21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organiza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tional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aspects?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90220" algn="l" rtl="0" eaLnBrk="0">
              <a:lnSpc>
                <a:spcPct val="88000"/>
              </a:lnSpc>
              <a:spcBef>
                <a:spcPts val="1730"/>
              </a:spcBef>
              <a:tabLst>
                <a:tab pos="625475" algn="l"/>
              </a:tabLst>
            </a:pPr>
            <a:r>
              <a:rPr sz="20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b="1" i="1" kern="0" spc="6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Make</a:t>
            </a:r>
            <a:r>
              <a:rPr sz="2000" b="1" i="1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it</a:t>
            </a:r>
            <a:r>
              <a:rPr sz="2000" b="1" i="1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2000" b="1" i="1" kern="0" spc="-2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priority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.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Don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’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</a:t>
            </a:r>
            <a:r>
              <a:rPr sz="2000" kern="0" spc="-2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just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focus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on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technology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no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matter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how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85495" indent="1270" algn="l" rtl="0" eaLnBrk="0">
              <a:lnSpc>
                <a:spcPct val="94000"/>
              </a:lnSpc>
              <a:spcBef>
                <a:spcPts val="55"/>
              </a:spcBef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exciting it seems to you. Even if</a:t>
            </a:r>
            <a:r>
              <a:rPr sz="2000" kern="0" spc="-1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you take</a:t>
            </a:r>
            <a:r>
              <a:rPr sz="2000" kern="0" spc="-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just a few minutes each</a:t>
            </a: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day             learning about other aspects of</a:t>
            </a:r>
            <a:r>
              <a:rPr sz="2000" kern="0" spc="-1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organization, that’s a start.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90220" algn="l" rtl="0" eaLnBrk="0">
              <a:lnSpc>
                <a:spcPct val="88000"/>
              </a:lnSpc>
              <a:spcBef>
                <a:spcPts val="1770"/>
              </a:spcBef>
              <a:tabLst>
                <a:tab pos="625475" algn="l"/>
              </a:tabLst>
            </a:pPr>
            <a:r>
              <a:rPr sz="20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b="1" i="1" kern="0" spc="18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Tell</a:t>
            </a:r>
            <a:r>
              <a:rPr sz="2000" b="1" i="1" kern="0" spc="-26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your</a:t>
            </a:r>
            <a:r>
              <a:rPr sz="2000" b="1" i="1" kern="0" spc="2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boss</a:t>
            </a:r>
            <a:r>
              <a:rPr sz="2000" b="1" i="1" kern="0" spc="2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or</a:t>
            </a:r>
            <a:r>
              <a:rPr sz="2000" b="1" i="1" kern="0" spc="2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other</a:t>
            </a:r>
            <a:r>
              <a:rPr sz="2000" b="1" i="1" kern="0" spc="2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colleagues</a:t>
            </a:r>
            <a:r>
              <a:rPr sz="2000" b="1" i="1" kern="0" spc="2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that</a:t>
            </a:r>
            <a:r>
              <a:rPr sz="2000" i="1" kern="0" spc="-2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you</a:t>
            </a:r>
            <a:r>
              <a:rPr sz="2000" i="1" kern="0" spc="2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want</a:t>
            </a:r>
            <a:r>
              <a:rPr sz="2000" i="1" kern="0" spc="2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</a:t>
            </a:r>
            <a:r>
              <a:rPr sz="2000" i="1" kern="0" spc="2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understand</a:t>
            </a:r>
            <a:r>
              <a:rPr sz="2000" i="1" kern="0" spc="2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how</a:t>
            </a:r>
            <a:r>
              <a:rPr sz="2000" i="1" kern="0" spc="2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79145" indent="6350" algn="l" rtl="0" eaLnBrk="0">
              <a:lnSpc>
                <a:spcPct val="93000"/>
              </a:lnSpc>
              <a:spcBef>
                <a:spcPts val="225"/>
              </a:spcBef>
            </a:pP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entire organization works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. Ask important questions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like how the company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makes money, who key customers are, what the priorities ar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 for the year,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what meetings you can attend or documents you can read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to gain more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79780" algn="l" rtl="0" eaLnBrk="0">
              <a:lnSpc>
                <a:spcPct val="88000"/>
              </a:lnSpc>
              <a:spcBef>
                <a:spcPts val="525"/>
              </a:spcBef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knowledge,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etc.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7000"/>
              </a:lnSpc>
            </a:pPr>
            <a:endParaRPr sz="1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779780" indent="-289560" algn="l" rtl="0" eaLnBrk="0">
              <a:lnSpc>
                <a:spcPct val="94000"/>
              </a:lnSpc>
              <a:spcBef>
                <a:spcPts val="0"/>
              </a:spcBef>
              <a:tabLst>
                <a:tab pos="625475" algn="l"/>
              </a:tabLst>
            </a:pPr>
            <a:r>
              <a:rPr sz="20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b="1" i="1" kern="0" spc="9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Network</a:t>
            </a:r>
            <a:r>
              <a:rPr sz="2000" b="1" i="1" kern="0" spc="1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</a:t>
            </a:r>
            <a:r>
              <a:rPr sz="20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network</a:t>
            </a:r>
            <a:r>
              <a:rPr sz="2000" b="1" i="1" kern="0" spc="1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</a:t>
            </a:r>
            <a:r>
              <a:rPr sz="20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network</a:t>
            </a:r>
            <a:r>
              <a:rPr sz="2000" b="1" i="1" kern="0" spc="1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!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Find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out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which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people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inside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or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outside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2000" kern="0" spc="-2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your organization can help you in developing a systems approach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. You might be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surprised how quickly you can move up in your career once you un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derstand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big pictu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re.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664" name="picture 6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48168" y="4774898"/>
            <a:ext cx="135255" cy="211073"/>
          </a:xfrm>
          <a:prstGeom prst="rect">
            <a:avLst/>
          </a:prstGeom>
        </p:spPr>
      </p:pic>
      <p:pic>
        <p:nvPicPr>
          <p:cNvPr id="666" name="picture 6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48169" y="3098482"/>
            <a:ext cx="135255" cy="211073"/>
          </a:xfrm>
          <a:prstGeom prst="rect">
            <a:avLst/>
          </a:prstGeom>
        </p:spPr>
      </p:pic>
      <p:pic>
        <p:nvPicPr>
          <p:cNvPr id="668" name="picture 6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48182" y="2031683"/>
            <a:ext cx="135255" cy="211073"/>
          </a:xfrm>
          <a:prstGeom prst="rect">
            <a:avLst/>
          </a:prstGeom>
        </p:spPr>
      </p:pic>
      <p:sp>
        <p:nvSpPr>
          <p:cNvPr id="670" name="textbox 670"/>
          <p:cNvSpPr/>
          <p:nvPr/>
        </p:nvSpPr>
        <p:spPr>
          <a:xfrm>
            <a:off x="163816" y="208382"/>
            <a:ext cx="5901054" cy="5054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Advice for Young Professi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onals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pSp>
        <p:nvGrpSpPr>
          <p:cNvPr id="62" name="group 62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672" name="path 672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74" name="path 674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678" name="textbox 678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680" name="textbox 680"/>
          <p:cNvSpPr/>
          <p:nvPr/>
        </p:nvSpPr>
        <p:spPr>
          <a:xfrm>
            <a:off x="9033315" y="6830611"/>
            <a:ext cx="175260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31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textbox 684"/>
          <p:cNvSpPr/>
          <p:nvPr/>
        </p:nvSpPr>
        <p:spPr>
          <a:xfrm>
            <a:off x="516243" y="1151389"/>
            <a:ext cx="8692515" cy="58362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61950" indent="-349250" algn="l" rtl="0" eaLnBrk="0">
              <a:lnSpc>
                <a:spcPct val="97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3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Systems approach requires project m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anagers always view their projects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 the context of</a:t>
            </a:r>
            <a:r>
              <a:rPr sz="2100" kern="0" spc="-1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larger</a:t>
            </a:r>
            <a:r>
              <a:rPr sz="2100" kern="0" spc="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organiza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tion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55600" indent="-343535" algn="l" rtl="0" eaLnBrk="0">
              <a:lnSpc>
                <a:spcPct val="100000"/>
              </a:lnSpc>
              <a:spcBef>
                <a:spcPts val="1610"/>
              </a:spcBef>
              <a:tabLst>
                <a:tab pos="191135" algn="l"/>
              </a:tabLst>
            </a:pPr>
            <a:r>
              <a:rPr sz="21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100" kern="0" spc="15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100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Organizational issues are often the most difficult part of</a:t>
            </a:r>
            <a:r>
              <a:rPr sz="2100" kern="0" spc="-17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working</a:t>
            </a:r>
            <a:r>
              <a:rPr sz="2100" kern="0" spc="9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on</a:t>
            </a:r>
            <a:r>
              <a:rPr sz="2100" kern="0" spc="10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</a:t>
            </a:r>
            <a:r>
              <a:rPr sz="21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</a:t>
            </a:r>
            <a:r>
              <a:rPr sz="2100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managing projects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. Many people believe that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most projects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fail because</a:t>
            </a:r>
            <a:r>
              <a:rPr sz="21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2100" kern="0" spc="-12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organizational issues like company politics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.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35610" algn="l" rtl="0" eaLnBrk="0">
              <a:lnSpc>
                <a:spcPct val="88000"/>
              </a:lnSpc>
              <a:spcBef>
                <a:spcPts val="1680"/>
              </a:spcBef>
              <a:tabLst>
                <a:tab pos="57086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managers often do not spend enough time ide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ntifying </a:t>
            </a:r>
            <a:r>
              <a:rPr sz="2000" i="1" kern="0" spc="-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all the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61365" indent="-1270" algn="l" rtl="0" eaLnBrk="0">
              <a:lnSpc>
                <a:spcPct val="94000"/>
              </a:lnSpc>
              <a:spcBef>
                <a:spcPts val="55"/>
              </a:spcBef>
            </a:pP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stakeholders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involved in projects, especially the people op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posed to the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projects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70890" indent="-335280" algn="l" rtl="0" eaLnBrk="0">
              <a:lnSpc>
                <a:spcPct val="89000"/>
              </a:lnSpc>
              <a:spcBef>
                <a:spcPts val="1730"/>
              </a:spcBef>
              <a:tabLst>
                <a:tab pos="57086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Also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they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often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do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not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spend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enough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time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considering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</a:t>
            </a:r>
            <a:r>
              <a:rPr sz="2000" i="1" kern="0" spc="-22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political</a:t>
            </a:r>
            <a:r>
              <a:rPr sz="2000" i="1" kern="0" spc="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context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2000" kern="0" spc="-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 project or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culture of the organization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56235" indent="-343535" algn="l" rtl="0" eaLnBrk="0">
              <a:lnSpc>
                <a:spcPct val="97000"/>
              </a:lnSpc>
              <a:spcBef>
                <a:spcPts val="1585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6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 improve the success rate of</a:t>
            </a:r>
            <a:r>
              <a:rPr sz="2100" kern="0" spc="-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IT projects, it is</a:t>
            </a: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important</a:t>
            </a:r>
            <a:r>
              <a:rPr sz="2100" kern="0" spc="1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for project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managers to d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evelop a better understanding of</a:t>
            </a:r>
            <a:r>
              <a:rPr sz="2100" kern="0" spc="-2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people as well as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63220" algn="l" rtl="0" eaLnBrk="0">
              <a:lnSpc>
                <a:spcPct val="88000"/>
              </a:lnSpc>
              <a:spcBef>
                <a:spcPts val="595"/>
              </a:spcBef>
            </a:pP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organizations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42000"/>
              </a:lnSpc>
            </a:pPr>
            <a:endParaRPr sz="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78000"/>
              </a:lnSpc>
            </a:pPr>
            <a:r>
              <a:rPr sz="1100" kern="0" spc="-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32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686" name="picture 68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52068" y="4242446"/>
            <a:ext cx="135255" cy="211073"/>
          </a:xfrm>
          <a:prstGeom prst="rect">
            <a:avLst/>
          </a:prstGeom>
        </p:spPr>
      </p:pic>
      <p:pic>
        <p:nvPicPr>
          <p:cNvPr id="688" name="picture 6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52080" y="3175639"/>
            <a:ext cx="135255" cy="211073"/>
          </a:xfrm>
          <a:prstGeom prst="rect">
            <a:avLst/>
          </a:prstGeom>
        </p:spPr>
      </p:pic>
      <p:pic>
        <p:nvPicPr>
          <p:cNvPr id="690" name="picture 6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528943" y="1987050"/>
            <a:ext cx="178536" cy="278617"/>
          </a:xfrm>
          <a:prstGeom prst="rect">
            <a:avLst/>
          </a:prstGeom>
        </p:spPr>
      </p:pic>
      <p:sp>
        <p:nvSpPr>
          <p:cNvPr id="692" name="textbox 692"/>
          <p:cNvSpPr/>
          <p:nvPr/>
        </p:nvSpPr>
        <p:spPr>
          <a:xfrm>
            <a:off x="162444" y="208382"/>
            <a:ext cx="5393054" cy="5054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Understanding Organiza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tions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pSp>
        <p:nvGrpSpPr>
          <p:cNvPr id="64" name="group 64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694" name="path 694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96" name="path 696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698" name="textbox 698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picture 7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981200" y="3048254"/>
            <a:ext cx="5715000" cy="3817604"/>
          </a:xfrm>
          <a:prstGeom prst="rect">
            <a:avLst/>
          </a:prstGeom>
        </p:spPr>
      </p:pic>
      <p:sp>
        <p:nvSpPr>
          <p:cNvPr id="704" name="textbox 704"/>
          <p:cNvSpPr/>
          <p:nvPr/>
        </p:nvSpPr>
        <p:spPr>
          <a:xfrm>
            <a:off x="516243" y="1151389"/>
            <a:ext cx="8262619" cy="181165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79" rIns="0" bIns="0"/>
          <a:lstStyle/>
          <a:p>
            <a:pPr marL="352425" indent="-340360" algn="l" rtl="0" eaLnBrk="0">
              <a:lnSpc>
                <a:spcPct val="99000"/>
              </a:lnSpc>
              <a:spcBef>
                <a:spcPts val="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0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We can understand organizations better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by focusing on 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different</a:t>
            </a:r>
            <a:r>
              <a:rPr sz="21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perspectives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. They can be viewed as having f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our different</a:t>
            </a:r>
            <a:r>
              <a:rPr sz="2100" kern="0" spc="1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frames: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51790" algn="l" rtl="0" eaLnBrk="0">
              <a:lnSpc>
                <a:spcPct val="88000"/>
              </a:lnSpc>
              <a:spcBef>
                <a:spcPts val="595"/>
              </a:spcBef>
            </a:pPr>
            <a:r>
              <a:rPr sz="21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structural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</a:t>
            </a:r>
            <a:r>
              <a:rPr sz="21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human resources</a:t>
            </a:r>
            <a:r>
              <a:rPr sz="2100" i="1" kern="0" spc="20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(HR)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</a:t>
            </a:r>
            <a:r>
              <a:rPr sz="2100" kern="0" spc="-2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political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and </a:t>
            </a:r>
            <a:r>
              <a:rPr sz="21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symbolic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.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8000"/>
              </a:lnSpc>
            </a:pPr>
            <a:endParaRPr sz="9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55600" indent="-342900" algn="l" rtl="0" eaLnBrk="0">
              <a:lnSpc>
                <a:spcPct val="103000"/>
              </a:lnSpc>
              <a:spcBef>
                <a:spcPts val="5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managers must learn to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work within all four frames</a:t>
            </a:r>
            <a:r>
              <a:rPr sz="2100" kern="0" spc="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</a:t>
            </a:r>
            <a:r>
              <a:rPr sz="2100" kern="0" spc="1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function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well in organi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zations.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706" name="textbox 706"/>
          <p:cNvSpPr/>
          <p:nvPr/>
        </p:nvSpPr>
        <p:spPr>
          <a:xfrm>
            <a:off x="167473" y="208382"/>
            <a:ext cx="5514340" cy="5054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Four</a:t>
            </a:r>
            <a:r>
              <a:rPr sz="3600" kern="0" spc="7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Frames</a:t>
            </a:r>
            <a:r>
              <a:rPr sz="3600" kern="0" spc="7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3600" kern="0" spc="-24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Organizations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pSp>
        <p:nvGrpSpPr>
          <p:cNvPr id="66" name="group 66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708" name="path 708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10" name="path 710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714" name="textbox 714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716" name="textbox 716"/>
          <p:cNvSpPr/>
          <p:nvPr/>
        </p:nvSpPr>
        <p:spPr>
          <a:xfrm>
            <a:off x="9033315" y="6830611"/>
            <a:ext cx="175260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33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rect 720"/>
          <p:cNvSpPr/>
          <p:nvPr/>
        </p:nvSpPr>
        <p:spPr>
          <a:xfrm>
            <a:off x="870535" y="1905013"/>
            <a:ext cx="2095500" cy="281939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22" name="textbox 722"/>
          <p:cNvSpPr/>
          <p:nvPr/>
        </p:nvSpPr>
        <p:spPr>
          <a:xfrm>
            <a:off x="514323" y="1147521"/>
            <a:ext cx="8252459" cy="13525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65125" indent="-353060" algn="l" rtl="0" eaLnBrk="0">
              <a:lnSpc>
                <a:spcPct val="93000"/>
              </a:lnSpc>
            </a:pPr>
            <a:r>
              <a:rPr sz="18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structures of</a:t>
            </a:r>
            <a:r>
              <a:rPr sz="2000" kern="0" spc="-1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organizations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can be generally classified into three forms: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functional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or project-o</a:t>
            </a:r>
            <a:r>
              <a:rPr sz="2000" kern="0" spc="-1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riented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and </a:t>
            </a:r>
            <a:r>
              <a:rPr sz="2000" kern="0" spc="-1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matrix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6000"/>
              </a:lnSpc>
            </a:pPr>
            <a:endParaRPr sz="1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65125" indent="-352425" algn="l" rtl="0" eaLnBrk="0">
              <a:lnSpc>
                <a:spcPct val="93000"/>
              </a:lnSpc>
            </a:pPr>
            <a:r>
              <a:rPr sz="18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800" kern="0" spc="-3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Functional</a:t>
            </a:r>
            <a:r>
              <a:rPr sz="2000" i="1" kern="0" spc="-10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structure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: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functional managers or VPs in their s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pecialties report to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CEO. Their staffs have specialized skills in their r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espective disciplines.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724" name="picture 7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984248" y="5030978"/>
            <a:ext cx="6304787" cy="1667256"/>
          </a:xfrm>
          <a:prstGeom prst="rect">
            <a:avLst/>
          </a:prstGeom>
        </p:spPr>
      </p:pic>
      <p:pic>
        <p:nvPicPr>
          <p:cNvPr id="726" name="picture 7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638300" y="2604770"/>
            <a:ext cx="6210300" cy="1648967"/>
          </a:xfrm>
          <a:prstGeom prst="rect">
            <a:avLst/>
          </a:prstGeom>
        </p:spPr>
      </p:pic>
      <p:sp>
        <p:nvSpPr>
          <p:cNvPr id="728" name="rect 728"/>
          <p:cNvSpPr/>
          <p:nvPr/>
        </p:nvSpPr>
        <p:spPr>
          <a:xfrm>
            <a:off x="870535" y="4343413"/>
            <a:ext cx="1819655" cy="281939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30" name="rect 730"/>
          <p:cNvSpPr/>
          <p:nvPr/>
        </p:nvSpPr>
        <p:spPr>
          <a:xfrm>
            <a:off x="2690190" y="4343413"/>
            <a:ext cx="85343" cy="281939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32" name="rect 732"/>
          <p:cNvSpPr/>
          <p:nvPr/>
        </p:nvSpPr>
        <p:spPr>
          <a:xfrm>
            <a:off x="2775534" y="4343413"/>
            <a:ext cx="1822704" cy="281939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34" name="textbox 734"/>
          <p:cNvSpPr/>
          <p:nvPr/>
        </p:nvSpPr>
        <p:spPr>
          <a:xfrm>
            <a:off x="514323" y="4347934"/>
            <a:ext cx="8301355" cy="9251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18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800" kern="0" spc="-30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</a:t>
            </a:r>
            <a:r>
              <a:rPr sz="2000" i="1" kern="0" spc="1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or</a:t>
            </a:r>
            <a:r>
              <a:rPr sz="2000" i="1" kern="0" spc="-26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</a:t>
            </a:r>
            <a:r>
              <a:rPr sz="2000" i="1" kern="0" spc="1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-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oriented</a:t>
            </a:r>
            <a:r>
              <a:rPr sz="2000" i="1" kern="0" spc="-1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structure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: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program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managers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report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CEO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.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Their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68300" algn="l" rtl="0" eaLnBrk="0">
              <a:lnSpc>
                <a:spcPct val="88000"/>
              </a:lnSpc>
              <a:spcBef>
                <a:spcPts val="455"/>
              </a:spcBef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staffs have a variety of</a:t>
            </a:r>
            <a:r>
              <a:rPr sz="2000" kern="0" spc="-1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skills needed to complete the projects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within their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54965" algn="l" rtl="0" eaLnBrk="0">
              <a:lnSpc>
                <a:spcPct val="88000"/>
              </a:lnSpc>
              <a:spcBef>
                <a:spcPts val="290"/>
              </a:spcBef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programs.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736" name="textbox 736"/>
          <p:cNvSpPr/>
          <p:nvPr/>
        </p:nvSpPr>
        <p:spPr>
          <a:xfrm>
            <a:off x="176160" y="208382"/>
            <a:ext cx="6181090" cy="5054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Organizational</a:t>
            </a:r>
            <a:r>
              <a:rPr sz="3600" kern="0" spc="24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Structures 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(1 of</a:t>
            </a:r>
            <a:r>
              <a:rPr sz="3600" kern="0" spc="-29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2)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pSp>
        <p:nvGrpSpPr>
          <p:cNvPr id="68" name="group 68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738" name="path 738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40" name="path 740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742" name="textbox 742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744" name="textbox 744"/>
          <p:cNvSpPr/>
          <p:nvPr/>
        </p:nvSpPr>
        <p:spPr>
          <a:xfrm>
            <a:off x="9033315" y="6830611"/>
            <a:ext cx="175260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34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picture 7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905000" y="2580386"/>
            <a:ext cx="5769864" cy="2592323"/>
          </a:xfrm>
          <a:prstGeom prst="rect">
            <a:avLst/>
          </a:prstGeom>
        </p:spPr>
      </p:pic>
      <p:sp>
        <p:nvSpPr>
          <p:cNvPr id="750" name="rect 750"/>
          <p:cNvSpPr/>
          <p:nvPr/>
        </p:nvSpPr>
        <p:spPr>
          <a:xfrm>
            <a:off x="870535" y="1144541"/>
            <a:ext cx="1760220" cy="295652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52" name="textbox 752"/>
          <p:cNvSpPr/>
          <p:nvPr/>
        </p:nvSpPr>
        <p:spPr>
          <a:xfrm>
            <a:off x="515219" y="1150146"/>
            <a:ext cx="8376284" cy="125793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18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800" kern="0" spc="-42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Matrix structure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: middle ground between functional and project struct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ures.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56870" indent="1905" algn="l" rtl="0" eaLnBrk="0">
              <a:lnSpc>
                <a:spcPct val="96000"/>
              </a:lnSpc>
              <a:spcBef>
                <a:spcPts val="235"/>
              </a:spcBef>
            </a:pP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Personnel often report to a functional manager and to one</a:t>
            </a:r>
            <a:r>
              <a:rPr sz="21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or m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ore project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mangers</a:t>
            </a:r>
            <a:r>
              <a:rPr sz="21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.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</a:t>
            </a:r>
            <a:r>
              <a:rPr sz="21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managers</a:t>
            </a:r>
            <a:r>
              <a:rPr sz="21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</a:t>
            </a:r>
            <a:r>
              <a:rPr sz="21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matrix</a:t>
            </a:r>
            <a:r>
              <a:rPr sz="21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organizations</a:t>
            </a:r>
            <a:r>
              <a:rPr sz="21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have</a:t>
            </a:r>
            <a:r>
              <a:rPr sz="21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staff</a:t>
            </a:r>
            <a:r>
              <a:rPr sz="2100" kern="0" spc="-1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from</a:t>
            </a:r>
            <a:r>
              <a:rPr sz="21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various  functional areas working on their project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s.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754" name="textbox 754"/>
          <p:cNvSpPr/>
          <p:nvPr/>
        </p:nvSpPr>
        <p:spPr>
          <a:xfrm>
            <a:off x="514323" y="5323294"/>
            <a:ext cx="8057515" cy="12763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18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Important for pro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ject managers to understand their organizational structures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92125" algn="l" rtl="0" eaLnBrk="0">
              <a:lnSpc>
                <a:spcPct val="88000"/>
              </a:lnSpc>
              <a:spcBef>
                <a:spcPts val="1055"/>
              </a:spcBef>
              <a:tabLst>
                <a:tab pos="627380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kern="0" spc="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mangers have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most authority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 a pure pr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oject-oriented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88035" algn="l" rtl="0" eaLnBrk="0">
              <a:lnSpc>
                <a:spcPct val="89000"/>
              </a:lnSpc>
              <a:spcBef>
                <a:spcPts val="295"/>
              </a:spcBef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organizational structure, while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least authority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 a pure functional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organizational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structure.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756" name="picture 7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06933" y="5751208"/>
            <a:ext cx="135255" cy="211074"/>
          </a:xfrm>
          <a:prstGeom prst="rect">
            <a:avLst/>
          </a:prstGeom>
        </p:spPr>
      </p:pic>
      <p:sp>
        <p:nvSpPr>
          <p:cNvPr id="758" name="textbox 758"/>
          <p:cNvSpPr/>
          <p:nvPr/>
        </p:nvSpPr>
        <p:spPr>
          <a:xfrm>
            <a:off x="176160" y="208382"/>
            <a:ext cx="6181090" cy="5054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Organizational</a:t>
            </a:r>
            <a:r>
              <a:rPr sz="3600" kern="0" spc="24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Structures 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(2 of</a:t>
            </a:r>
            <a:r>
              <a:rPr sz="3600" kern="0" spc="-29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2)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pSp>
        <p:nvGrpSpPr>
          <p:cNvPr id="70" name="group 70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760" name="path 760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62" name="path 762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766" name="textbox 766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768" name="textbox 768"/>
          <p:cNvSpPr/>
          <p:nvPr/>
        </p:nvSpPr>
        <p:spPr>
          <a:xfrm>
            <a:off x="9033315" y="6830611"/>
            <a:ext cx="175260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35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 36"/>
          <p:cNvSpPr/>
          <p:nvPr/>
        </p:nvSpPr>
        <p:spPr>
          <a:xfrm>
            <a:off x="-228600" y="-228346"/>
            <a:ext cx="9601200" cy="7315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" name="textbox 38"/>
          <p:cNvSpPr/>
          <p:nvPr/>
        </p:nvSpPr>
        <p:spPr>
          <a:xfrm>
            <a:off x="1191260" y="2947035"/>
            <a:ext cx="8017510" cy="14122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Introduction to Projec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 Management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41000"/>
              </a:lnSpc>
            </a:pPr>
            <a:endParaRPr sz="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78000"/>
              </a:lnSpc>
              <a:spcBef>
                <a:spcPts val="0"/>
              </a:spcBef>
            </a:pP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2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40" name="rect 40"/>
          <p:cNvSpPr/>
          <p:nvPr/>
        </p:nvSpPr>
        <p:spPr>
          <a:xfrm>
            <a:off x="6972300" y="910080"/>
            <a:ext cx="1920240" cy="193549"/>
          </a:xfrm>
          <a:prstGeom prst="rect">
            <a:avLst/>
          </a:prstGeom>
          <a:solidFill>
            <a:srgbClr val="B2B2B2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4" name="path 44"/>
          <p:cNvSpPr/>
          <p:nvPr/>
        </p:nvSpPr>
        <p:spPr>
          <a:xfrm>
            <a:off x="172972" y="982091"/>
            <a:ext cx="8720329" cy="19050"/>
          </a:xfrm>
          <a:custGeom>
            <a:avLst/>
            <a:gdLst/>
            <a:ahLst/>
            <a:cxnLst/>
            <a:rect l="0" t="0" r="0" b="0"/>
            <a:pathLst>
              <a:path w="13732" h="30">
                <a:moveTo>
                  <a:pt x="0" y="15"/>
                </a:moveTo>
                <a:lnTo>
                  <a:pt x="13732" y="15"/>
                </a:lnTo>
              </a:path>
            </a:pathLst>
          </a:custGeom>
          <a:noFill/>
          <a:ln w="19050" cap="flat">
            <a:solidFill>
              <a:srgbClr val="330033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rect 772"/>
          <p:cNvSpPr/>
          <p:nvPr/>
        </p:nvSpPr>
        <p:spPr>
          <a:xfrm>
            <a:off x="4578426" y="1146063"/>
            <a:ext cx="760476" cy="309369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74" name="rect 774"/>
          <p:cNvSpPr/>
          <p:nvPr/>
        </p:nvSpPr>
        <p:spPr>
          <a:xfrm>
            <a:off x="5407481" y="1146063"/>
            <a:ext cx="2845308" cy="309369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76" name="rect 776"/>
          <p:cNvSpPr/>
          <p:nvPr/>
        </p:nvSpPr>
        <p:spPr>
          <a:xfrm>
            <a:off x="870535" y="1481343"/>
            <a:ext cx="1086609" cy="309370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78" name="textbox 778"/>
          <p:cNvSpPr/>
          <p:nvPr/>
        </p:nvSpPr>
        <p:spPr>
          <a:xfrm>
            <a:off x="516243" y="1133363"/>
            <a:ext cx="8183244" cy="23107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</a:pPr>
            <a:endParaRPr sz="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52425" indent="-340360" algn="l" rtl="0" eaLnBrk="0">
              <a:lnSpc>
                <a:spcPct val="97000"/>
              </a:lnSpc>
              <a:spcBef>
                <a:spcPts val="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5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Organizational culture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is a set of</a:t>
            </a:r>
            <a:r>
              <a:rPr sz="2100" kern="0" spc="-2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shared </a:t>
            </a:r>
            <a:r>
              <a:rPr sz="2100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assumption</a:t>
            </a:r>
            <a:r>
              <a:rPr sz="2100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s, values, and</a:t>
            </a:r>
            <a:r>
              <a:rPr sz="21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</a:t>
            </a:r>
            <a:r>
              <a:rPr sz="2100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behaviors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that characterize the functioning of</a:t>
            </a:r>
            <a:r>
              <a:rPr sz="2100" kern="0" spc="-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 organization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52425" indent="-340360" algn="l" rtl="0" eaLnBrk="0">
              <a:lnSpc>
                <a:spcPct val="97000"/>
              </a:lnSpc>
              <a:spcBef>
                <a:spcPts val="159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7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Many experts believe the underlying causes of</a:t>
            </a:r>
            <a:r>
              <a:rPr sz="2100" kern="0" spc="-1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many companies’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problems are not the s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tructure or</a:t>
            </a: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staff, but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their cultures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2000"/>
              </a:lnSpc>
            </a:pPr>
            <a:endParaRPr sz="1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60045" indent="-347345" algn="l" rtl="0" eaLnBrk="0">
              <a:lnSpc>
                <a:spcPct val="97000"/>
              </a:lnSpc>
              <a:spcBef>
                <a:spcPts val="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6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Ten characteristics of</a:t>
            </a:r>
            <a:r>
              <a:rPr sz="2100" kern="0" spc="-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organizational culture, i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dentified by Robins and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Judge, authors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of</a:t>
            </a:r>
            <a:r>
              <a:rPr lang="en-US"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 popular OB textbook: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780" name="path 780"/>
          <p:cNvSpPr/>
          <p:nvPr/>
        </p:nvSpPr>
        <p:spPr>
          <a:xfrm>
            <a:off x="5338285" y="1146063"/>
            <a:ext cx="68579" cy="309369"/>
          </a:xfrm>
          <a:custGeom>
            <a:avLst/>
            <a:gdLst/>
            <a:ahLst/>
            <a:cxnLst/>
            <a:rect l="0" t="0" r="0" b="0"/>
            <a:pathLst>
              <a:path w="107" h="487">
                <a:moveTo>
                  <a:pt x="0" y="487"/>
                </a:moveTo>
                <a:lnTo>
                  <a:pt x="107" y="487"/>
                </a:lnTo>
                <a:lnTo>
                  <a:pt x="107" y="0"/>
                </a:lnTo>
                <a:lnTo>
                  <a:pt x="0" y="0"/>
                </a:lnTo>
                <a:lnTo>
                  <a:pt x="0" y="487"/>
                </a:lnTo>
                <a:close/>
              </a:path>
            </a:pathLst>
          </a:cu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782" name="table 782"/>
          <p:cNvGraphicFramePr>
            <a:graphicFrameLocks noGrp="1"/>
          </p:cNvGraphicFramePr>
          <p:nvPr/>
        </p:nvGraphicFramePr>
        <p:xfrm>
          <a:off x="1365250" y="3686048"/>
          <a:ext cx="6413500" cy="1782445"/>
        </p:xfrm>
        <a:graphic>
          <a:graphicData uri="http://schemas.openxmlformats.org/drawingml/2006/table">
            <a:tbl>
              <a:tblPr/>
              <a:tblGrid>
                <a:gridCol w="3206750"/>
                <a:gridCol w="3206750"/>
              </a:tblGrid>
              <a:tr h="37718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8000"/>
                        </a:lnSpc>
                      </a:pPr>
                      <a:endParaRPr sz="3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27635" algn="l" rtl="0" eaLnBrk="0">
                        <a:lnSpc>
                          <a:spcPct val="85000"/>
                        </a:lnSpc>
                        <a:spcBef>
                          <a:spcPts val="5"/>
                        </a:spcBef>
                      </a:pPr>
                      <a:r>
                        <a:rPr sz="1500" i="1" kern="0" spc="15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1) </a:t>
                      </a:r>
                      <a:r>
                        <a:rPr sz="1500" i="1" kern="0" spc="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Member</a:t>
                      </a:r>
                      <a:r>
                        <a:rPr sz="1500" i="1" kern="0" spc="15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500" i="1" kern="0" spc="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identity</a:t>
                      </a:r>
                      <a:r>
                        <a:rPr sz="1500" i="1" kern="0" spc="150" dirty="0">
                          <a:solidFill>
                            <a:srgbClr val="C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*</a:t>
                      </a:r>
                      <a:endParaRPr sz="15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8000"/>
                        </a:lnSpc>
                      </a:pPr>
                      <a:endParaRPr sz="3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07950" algn="l" rtl="0" eaLnBrk="0">
                        <a:lnSpc>
                          <a:spcPct val="85000"/>
                        </a:lnSpc>
                        <a:spcBef>
                          <a:spcPts val="5"/>
                        </a:spcBef>
                      </a:pPr>
                      <a:r>
                        <a:rPr sz="1500" i="1" kern="0" spc="13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6) </a:t>
                      </a:r>
                      <a:r>
                        <a:rPr sz="1500" i="1" kern="0" spc="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Risk</a:t>
                      </a:r>
                      <a:r>
                        <a:rPr sz="1500" i="1" kern="0" spc="4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500" i="1" kern="0" spc="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tolerance</a:t>
                      </a:r>
                      <a:r>
                        <a:rPr sz="1500" i="1" kern="0" spc="-23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500" i="1" kern="0" spc="130" dirty="0">
                          <a:solidFill>
                            <a:srgbClr val="C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*</a:t>
                      </a:r>
                      <a:endParaRPr sz="15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sz="3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09855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</a:pPr>
                      <a:r>
                        <a:rPr sz="1500" i="1" kern="0" spc="12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2)</a:t>
                      </a:r>
                      <a:r>
                        <a:rPr sz="1500" i="1" kern="0" spc="20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500" i="1" kern="0" spc="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Group</a:t>
                      </a:r>
                      <a:r>
                        <a:rPr sz="1500" i="1" kern="0" spc="15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500" i="1" kern="0" spc="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emphasis</a:t>
                      </a:r>
                      <a:r>
                        <a:rPr sz="1500" i="1" kern="0" spc="-22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500" i="1" kern="0" spc="120" dirty="0">
                          <a:solidFill>
                            <a:srgbClr val="C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*</a:t>
                      </a:r>
                      <a:endParaRPr sz="15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sz="3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16205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</a:pPr>
                      <a:r>
                        <a:rPr sz="1500" i="1" kern="0" spc="12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7) </a:t>
                      </a:r>
                      <a:r>
                        <a:rPr sz="1500" i="1" kern="0" spc="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Reward</a:t>
                      </a:r>
                      <a:r>
                        <a:rPr sz="1500" i="1" kern="0" spc="5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500" i="1" kern="0" spc="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criteria</a:t>
                      </a:r>
                      <a:r>
                        <a:rPr sz="1500" i="1" kern="0" spc="-23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500" i="1" kern="0" spc="120" dirty="0">
                          <a:solidFill>
                            <a:srgbClr val="C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*</a:t>
                      </a:r>
                      <a:endParaRPr sz="15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sz="3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0922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</a:pPr>
                      <a:r>
                        <a:rPr sz="1500" i="1" kern="0" spc="15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3)</a:t>
                      </a:r>
                      <a:r>
                        <a:rPr sz="1500" i="1" kern="0" spc="10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500" i="1" kern="0" spc="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People</a:t>
                      </a:r>
                      <a:r>
                        <a:rPr sz="1500" i="1" kern="0" spc="15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500" i="1" kern="0" spc="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focus</a:t>
                      </a:r>
                      <a:endParaRPr sz="15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sz="3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0668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</a:pPr>
                      <a:r>
                        <a:rPr sz="1500" i="1" kern="0" spc="13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8)</a:t>
                      </a:r>
                      <a:r>
                        <a:rPr sz="1500" i="1" kern="0" spc="18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500" i="1" kern="0" spc="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Conflict</a:t>
                      </a:r>
                      <a:r>
                        <a:rPr sz="1500" i="1" kern="0" spc="13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500" i="1" kern="0" spc="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tolerance</a:t>
                      </a:r>
                      <a:r>
                        <a:rPr sz="1500" i="1" kern="0" spc="-23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500" i="1" kern="0" spc="130" dirty="0">
                          <a:solidFill>
                            <a:srgbClr val="C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*</a:t>
                      </a:r>
                      <a:endParaRPr sz="15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sz="3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07315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</a:pPr>
                      <a:r>
                        <a:rPr sz="1500" i="1" kern="0" spc="11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4)</a:t>
                      </a:r>
                      <a:r>
                        <a:rPr sz="1500" i="1" kern="0" spc="21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500" i="1" kern="0" spc="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Unit</a:t>
                      </a:r>
                      <a:r>
                        <a:rPr sz="1500" i="1" kern="0" spc="11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500" i="1" kern="0" spc="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integration</a:t>
                      </a:r>
                      <a:r>
                        <a:rPr sz="1500" i="1" kern="0" spc="-23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500" i="1" kern="0" spc="110" dirty="0">
                          <a:solidFill>
                            <a:srgbClr val="C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*</a:t>
                      </a:r>
                      <a:endParaRPr sz="15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sz="3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04775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</a:pPr>
                      <a:r>
                        <a:rPr sz="1500" i="1" kern="0" spc="4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9) Means-ends</a:t>
                      </a:r>
                      <a:r>
                        <a:rPr sz="1500" i="1" kern="0" spc="13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500" i="1" kern="0" spc="3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orientation</a:t>
                      </a:r>
                      <a:endParaRPr sz="15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7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sz="3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11760" algn="l" rtl="0" eaLnBrk="0">
                        <a:lnSpc>
                          <a:spcPct val="85000"/>
                        </a:lnSpc>
                        <a:spcBef>
                          <a:spcPts val="5"/>
                        </a:spcBef>
                      </a:pPr>
                      <a:r>
                        <a:rPr sz="1500" i="1" kern="0" spc="8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5)</a:t>
                      </a:r>
                      <a:r>
                        <a:rPr sz="1500" i="1" kern="0" spc="18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500" i="1" kern="0" spc="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Control</a:t>
                      </a:r>
                      <a:endParaRPr sz="15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sz="3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21285" algn="l" rtl="0" eaLnBrk="0">
                        <a:lnSpc>
                          <a:spcPct val="85000"/>
                        </a:lnSpc>
                        <a:spcBef>
                          <a:spcPts val="5"/>
                        </a:spcBef>
                      </a:pPr>
                      <a:r>
                        <a:rPr sz="1500" i="1" kern="0" spc="10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10)</a:t>
                      </a:r>
                      <a:r>
                        <a:rPr sz="1500" i="1" kern="0" spc="18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500" i="1" kern="0" spc="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Open</a:t>
                      </a:r>
                      <a:r>
                        <a:rPr sz="1500" i="1" kern="0" spc="10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-</a:t>
                      </a:r>
                      <a:r>
                        <a:rPr sz="1500" i="1" kern="0" spc="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systems</a:t>
                      </a:r>
                      <a:r>
                        <a:rPr sz="1500" i="1" kern="0" spc="14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500" i="1" kern="0" spc="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focus</a:t>
                      </a:r>
                      <a:r>
                        <a:rPr sz="1500" i="1" kern="0" spc="-22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500" i="1" kern="0" spc="100" dirty="0">
                          <a:solidFill>
                            <a:srgbClr val="C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*</a:t>
                      </a:r>
                      <a:endParaRPr sz="15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84" name="textbox 784"/>
          <p:cNvSpPr/>
          <p:nvPr/>
        </p:nvSpPr>
        <p:spPr>
          <a:xfrm>
            <a:off x="994234" y="5742331"/>
            <a:ext cx="8214359" cy="124523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117" rIns="0" bIns="0"/>
          <a:lstStyle/>
          <a:p>
            <a:pPr marL="307340" indent="-294640" algn="l" rtl="0" eaLnBrk="0">
              <a:lnSpc>
                <a:spcPct val="91000"/>
              </a:lnSpc>
              <a:spcBef>
                <a:spcPts val="0"/>
              </a:spcBef>
              <a:tabLst>
                <a:tab pos="147320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kern="0" spc="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work is most suc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cessful in an organizational culture where the</a:t>
            </a:r>
            <a:r>
              <a:rPr sz="2000" kern="0" spc="2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*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items are strong or high and the other item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 have a balanced</a:t>
            </a:r>
            <a:r>
              <a:rPr sz="20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focus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39000"/>
              </a:lnSpc>
            </a:pPr>
            <a:endParaRPr sz="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78000"/>
              </a:lnSpc>
              <a:spcBef>
                <a:spcPts val="0"/>
              </a:spcBef>
            </a:pPr>
            <a:r>
              <a:rPr sz="1100" kern="0" spc="-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36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786" name="picture 78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06934" y="5766444"/>
            <a:ext cx="135254" cy="211073"/>
          </a:xfrm>
          <a:prstGeom prst="rect">
            <a:avLst/>
          </a:prstGeom>
        </p:spPr>
      </p:pic>
      <p:sp>
        <p:nvSpPr>
          <p:cNvPr id="788" name="textbox 788"/>
          <p:cNvSpPr/>
          <p:nvPr/>
        </p:nvSpPr>
        <p:spPr>
          <a:xfrm>
            <a:off x="176160" y="208382"/>
            <a:ext cx="4211954" cy="5054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Organizational Culture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pSp>
        <p:nvGrpSpPr>
          <p:cNvPr id="72" name="group 72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790" name="path 790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92" name="path 792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794" name="textbox 794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textbox 798"/>
          <p:cNvSpPr/>
          <p:nvPr/>
        </p:nvSpPr>
        <p:spPr>
          <a:xfrm>
            <a:off x="516243" y="1151389"/>
            <a:ext cx="8226425" cy="46774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63220" indent="-351155" algn="l" rtl="0" eaLnBrk="0">
              <a:lnSpc>
                <a:spcPct val="97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stakeholders are the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people </a:t>
            </a:r>
            <a:r>
              <a:rPr sz="2100" i="1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involved in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or </a:t>
            </a:r>
            <a:r>
              <a:rPr sz="2100" i="1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affected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by project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activities. They can b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 </a:t>
            </a:r>
            <a:r>
              <a:rPr sz="2100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internal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or </a:t>
            </a:r>
            <a:r>
              <a:rPr sz="2100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external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</a:t>
            </a: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organization.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58775" indent="-346710" algn="l" rtl="0" eaLnBrk="0">
              <a:lnSpc>
                <a:spcPct val="97000"/>
              </a:lnSpc>
              <a:spcBef>
                <a:spcPts val="159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managers must take time to </a:t>
            </a:r>
            <a:r>
              <a:rPr sz="2100" i="1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identify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understand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and </a:t>
            </a:r>
            <a:r>
              <a:rPr sz="2100" i="1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manage</a:t>
            </a:r>
            <a:r>
              <a:rPr sz="21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</a:t>
            </a:r>
            <a:r>
              <a:rPr sz="2100" i="1" kern="0" spc="5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relationship</a:t>
            </a:r>
            <a:r>
              <a:rPr sz="2100" i="1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with </a:t>
            </a:r>
            <a:r>
              <a:rPr sz="2100" i="1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all</a:t>
            </a:r>
            <a:r>
              <a:rPr sz="2100" i="1" kern="0" spc="-26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stakeholders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89940" indent="-299720" algn="l" rtl="0" eaLnBrk="0">
              <a:lnSpc>
                <a:spcPct val="89000"/>
              </a:lnSpc>
              <a:spcBef>
                <a:spcPts val="143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purpose of</a:t>
            </a:r>
            <a:r>
              <a:rPr sz="2000" kern="0" spc="-2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management is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meet project requirements and       </a:t>
            </a:r>
            <a:r>
              <a:rPr sz="2000" kern="0" spc="-1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satisfy stakeholders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90220" algn="l" rtl="0" eaLnBrk="0">
              <a:lnSpc>
                <a:spcPct val="88000"/>
              </a:lnSpc>
              <a:spcBef>
                <a:spcPts val="142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Senior executives or top management are very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important stakeholders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55600" indent="-342900" algn="l" rtl="0" eaLnBrk="0">
              <a:lnSpc>
                <a:spcPct val="97000"/>
              </a:lnSpc>
              <a:spcBef>
                <a:spcPts val="1350"/>
              </a:spcBef>
            </a:pPr>
            <a:r>
              <a:rPr sz="1900" kern="0" spc="5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2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Using</a:t>
            </a:r>
            <a:r>
              <a:rPr sz="2100" kern="0" spc="-3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5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four</a:t>
            </a:r>
            <a:r>
              <a:rPr sz="2100" i="1" kern="0" spc="-40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5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frames of organizations 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 think about project st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akeholders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helps project mangers to meet their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expectations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90220" algn="l" rtl="0" eaLnBrk="0">
              <a:lnSpc>
                <a:spcPct val="88000"/>
              </a:lnSpc>
              <a:spcBef>
                <a:spcPts val="143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Structural, human resources, poli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tical, and symbolic frames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2000"/>
              </a:lnSpc>
            </a:pP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58775" indent="-346710" algn="l" rtl="0" eaLnBrk="0">
              <a:lnSpc>
                <a:spcPct val="97000"/>
              </a:lnSpc>
              <a:spcBef>
                <a:spcPts val="5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0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We will study in more details </a:t>
            </a:r>
            <a:r>
              <a:rPr sz="2100" i="1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Stakeholder</a:t>
            </a:r>
            <a:r>
              <a:rPr sz="2100" i="1" kern="0" spc="-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Managem</a:t>
            </a:r>
            <a:r>
              <a:rPr sz="2100" i="1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ent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Lecture</a:t>
            </a:r>
            <a:r>
              <a:rPr sz="2100" kern="0" spc="2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11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800" name="picture 8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06933" y="4768229"/>
            <a:ext cx="135255" cy="211073"/>
          </a:xfrm>
          <a:prstGeom prst="rect">
            <a:avLst/>
          </a:prstGeom>
        </p:spPr>
      </p:pic>
      <p:pic>
        <p:nvPicPr>
          <p:cNvPr id="802" name="picture 8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06934" y="3526155"/>
            <a:ext cx="135254" cy="211073"/>
          </a:xfrm>
          <a:prstGeom prst="rect">
            <a:avLst/>
          </a:prstGeom>
        </p:spPr>
      </p:pic>
      <p:pic>
        <p:nvPicPr>
          <p:cNvPr id="804" name="picture 8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06934" y="2802255"/>
            <a:ext cx="135254" cy="211073"/>
          </a:xfrm>
          <a:prstGeom prst="rect">
            <a:avLst/>
          </a:prstGeom>
        </p:spPr>
      </p:pic>
      <p:sp>
        <p:nvSpPr>
          <p:cNvPr id="806" name="textbox 806"/>
          <p:cNvSpPr/>
          <p:nvPr/>
        </p:nvSpPr>
        <p:spPr>
          <a:xfrm>
            <a:off x="167473" y="208382"/>
            <a:ext cx="5821045" cy="5054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Focusing on</a:t>
            </a:r>
            <a:r>
              <a:rPr sz="3600" kern="0" spc="23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Stakeholder Ne</a:t>
            </a:r>
            <a:r>
              <a:rPr sz="3600" kern="0" spc="-2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eds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pSp>
        <p:nvGrpSpPr>
          <p:cNvPr id="74" name="group 74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808" name="path 808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10" name="path 810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814" name="textbox 814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816" name="textbox 816"/>
          <p:cNvSpPr/>
          <p:nvPr/>
        </p:nvSpPr>
        <p:spPr>
          <a:xfrm>
            <a:off x="9033315" y="6830611"/>
            <a:ext cx="175260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37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textbox 820"/>
          <p:cNvSpPr/>
          <p:nvPr/>
        </p:nvSpPr>
        <p:spPr>
          <a:xfrm>
            <a:off x="333681" y="1151377"/>
            <a:ext cx="8875394" cy="58362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9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1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 crucial factor in helping pr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oject managers successfully lead projects</a:t>
            </a: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is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56870" algn="l" rtl="0" eaLnBrk="0">
              <a:lnSpc>
                <a:spcPct val="88000"/>
              </a:lnSpc>
              <a:spcBef>
                <a:spcPts val="595"/>
              </a:spcBef>
            </a:pPr>
            <a:r>
              <a:rPr sz="2100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level of</a:t>
            </a:r>
            <a:r>
              <a:rPr sz="2100" kern="0" spc="-7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commitment</a:t>
            </a:r>
            <a:r>
              <a:rPr sz="2100" kern="0" spc="17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&amp; support from top management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89585" algn="l" rtl="0" eaLnBrk="0">
              <a:lnSpc>
                <a:spcPct val="88000"/>
              </a:lnSpc>
              <a:spcBef>
                <a:spcPts val="1540"/>
              </a:spcBef>
              <a:tabLst>
                <a:tab pos="618490" algn="l"/>
              </a:tabLst>
            </a:pPr>
            <a:r>
              <a:rPr sz="18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800" kern="0" spc="18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8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Without top management’s commitment</a:t>
            </a:r>
            <a:r>
              <a:rPr sz="1800" kern="0" spc="16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&amp; support, many projects w</a:t>
            </a:r>
            <a:r>
              <a:rPr sz="1800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ill fail.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55600" indent="-343535" algn="l" rtl="0" eaLnBrk="0">
              <a:lnSpc>
                <a:spcPct val="97000"/>
              </a:lnSpc>
              <a:spcBef>
                <a:spcPts val="1460"/>
              </a:spcBef>
            </a:pPr>
            <a:r>
              <a:rPr sz="1900" kern="0" spc="3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33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Some projects have a senior manager called a</a:t>
            </a:r>
            <a:r>
              <a:rPr sz="2100" kern="0" spc="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champion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who</a:t>
            </a: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acts</a:t>
            </a: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as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key advoca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te for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 project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2700" algn="l" rtl="0" eaLnBrk="0">
              <a:lnSpc>
                <a:spcPct val="89000"/>
              </a:lnSpc>
              <a:spcBef>
                <a:spcPts val="160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How can top management help proj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ect managers?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96570" algn="l" rtl="0" eaLnBrk="0">
              <a:lnSpc>
                <a:spcPct val="88000"/>
              </a:lnSpc>
              <a:spcBef>
                <a:spcPts val="1430"/>
              </a:spcBef>
            </a:pP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1.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Providing adequate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resources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(e.g., money, human resources, visib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ility)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78155" algn="l" rtl="0" eaLnBrk="0">
              <a:lnSpc>
                <a:spcPct val="88000"/>
              </a:lnSpc>
              <a:spcBef>
                <a:spcPts val="1190"/>
              </a:spcBef>
            </a:pPr>
            <a:r>
              <a:rPr sz="1500" kern="0" spc="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2.     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Approving</a:t>
            </a:r>
            <a:r>
              <a:rPr sz="2000" kern="0" spc="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unique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needs in a timely manner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930275" indent="-448310" algn="l" rtl="0" eaLnBrk="0">
              <a:lnSpc>
                <a:spcPct val="89000"/>
              </a:lnSpc>
              <a:spcBef>
                <a:spcPts val="1195"/>
              </a:spcBef>
            </a:pPr>
            <a:r>
              <a:rPr sz="1500" kern="0" spc="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3.     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Coordinating</a:t>
            </a:r>
            <a:r>
              <a:rPr sz="2000" kern="0" spc="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people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from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other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parts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2000" kern="0" spc="-1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organization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</a:t>
            </a:r>
            <a:r>
              <a:rPr sz="20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dealing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with        political is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sues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77520" algn="l" rtl="0" eaLnBrk="0">
              <a:lnSpc>
                <a:spcPct val="88000"/>
              </a:lnSpc>
              <a:spcBef>
                <a:spcPts val="1420"/>
              </a:spcBef>
            </a:pP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4.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Mentoring and</a:t>
            </a:r>
            <a:r>
              <a:rPr sz="20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coaching</a:t>
            </a:r>
            <a:r>
              <a:rPr sz="20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on</a:t>
            </a:r>
            <a:r>
              <a:rPr sz="20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leadership</a:t>
            </a:r>
            <a:r>
              <a:rPr sz="2000" kern="0" spc="-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issues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55600" indent="-343535" algn="l" rtl="0" eaLnBrk="0">
              <a:lnSpc>
                <a:spcPct val="103000"/>
              </a:lnSpc>
              <a:spcBef>
                <a:spcPts val="110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8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IT project managers work best in a company environ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ment in which</a:t>
            </a:r>
            <a:r>
              <a:rPr sz="21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top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management values IT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4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4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41000"/>
              </a:lnSpc>
            </a:pPr>
            <a:endParaRPr sz="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78000"/>
              </a:lnSpc>
              <a:spcBef>
                <a:spcPts val="0"/>
              </a:spcBef>
            </a:pPr>
            <a:r>
              <a:rPr sz="1100" kern="0" spc="-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38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822" name="picture 8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23604" y="2013427"/>
            <a:ext cx="128762" cy="200941"/>
          </a:xfrm>
          <a:prstGeom prst="rect">
            <a:avLst/>
          </a:prstGeom>
        </p:spPr>
      </p:pic>
      <p:sp>
        <p:nvSpPr>
          <p:cNvPr id="824" name="textbox 824"/>
          <p:cNvSpPr/>
          <p:nvPr/>
        </p:nvSpPr>
        <p:spPr>
          <a:xfrm>
            <a:off x="173874" y="208382"/>
            <a:ext cx="5775325" cy="5054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Top Managem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ent Commitment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pSp>
        <p:nvGrpSpPr>
          <p:cNvPr id="76" name="group 76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826" name="path 826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28" name="path 828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830" name="textbox 830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textbox 834"/>
          <p:cNvSpPr/>
          <p:nvPr/>
        </p:nvSpPr>
        <p:spPr>
          <a:xfrm>
            <a:off x="333681" y="1151389"/>
            <a:ext cx="8484869" cy="44723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63220" indent="-351155" algn="l" rtl="0" eaLnBrk="0">
              <a:lnSpc>
                <a:spcPct val="97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6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organization’s commit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ment to IT is another</a:t>
            </a:r>
            <a:r>
              <a:rPr sz="2100" kern="0" spc="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important</a:t>
            </a:r>
            <a:r>
              <a:rPr sz="2100" kern="0" spc="1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factor that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affects the success of</a:t>
            </a:r>
            <a:r>
              <a:rPr sz="2100" kern="0" spc="-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IT proje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cts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85495" indent="-295275" algn="l" rtl="0" eaLnBrk="0">
              <a:lnSpc>
                <a:spcPct val="89000"/>
              </a:lnSpc>
              <a:spcBef>
                <a:spcPts val="173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kern="0" spc="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Very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difficult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for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IT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be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successful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if</a:t>
            </a:r>
            <a:r>
              <a:rPr sz="2000" kern="0" spc="-18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</a:t>
            </a:r>
            <a:r>
              <a:rPr sz="2000" kern="0" spc="2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organization</a:t>
            </a:r>
            <a:r>
              <a:rPr sz="2000" kern="0" spc="2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itself       </a:t>
            </a:r>
            <a:r>
              <a:rPr sz="2000" kern="0" spc="-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does not value IT</a:t>
            </a:r>
            <a:r>
              <a:rPr lang="zh-CN" sz="2000" kern="0" spc="-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</a:rPr>
              <a:t>（互联网公司除外）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45440" indent="-332740" algn="l" rtl="0" eaLnBrk="0">
              <a:lnSpc>
                <a:spcPct val="97000"/>
              </a:lnSpc>
              <a:spcBef>
                <a:spcPts val="1585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Many companies have cre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ated a VP or equivalent position,</a:t>
            </a: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called</a:t>
            </a:r>
            <a:r>
              <a:rPr sz="2100" kern="0" spc="1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Chief</a:t>
            </a:r>
            <a:r>
              <a:rPr sz="21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</a:t>
            </a:r>
            <a:r>
              <a:rPr sz="2100" i="1" kern="0" spc="5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Information Officer 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(CIO), for the head</a:t>
            </a:r>
            <a:r>
              <a:rPr sz="2100" kern="0" spc="1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lang="en-US"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IT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86130" indent="-295910" algn="l" rtl="0" eaLnBrk="0">
              <a:lnSpc>
                <a:spcPct val="89000"/>
              </a:lnSpc>
              <a:spcBef>
                <a:spcPts val="143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Some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CEOs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take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strong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leadership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role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promoting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use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ofIT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their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organizations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90220" algn="l" rtl="0" eaLnBrk="0">
              <a:lnSpc>
                <a:spcPct val="88000"/>
              </a:lnSpc>
              <a:spcBef>
                <a:spcPts val="142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leadership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style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2000" kern="0" spc="-1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CIO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plays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crucial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role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</a:t>
            </a:r>
            <a:r>
              <a:rPr sz="20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gaining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79145" indent="6985" algn="l" rtl="0" eaLnBrk="0">
              <a:lnSpc>
                <a:spcPct val="89000"/>
              </a:lnSpc>
              <a:spcBef>
                <a:spcPts val="295"/>
              </a:spcBef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organizational commitment to IT as well as moti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vation and support for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IT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workers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1000"/>
              </a:lnSpc>
            </a:pPr>
            <a:endParaRPr sz="1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9000"/>
              </a:lnSpc>
            </a:pPr>
            <a:r>
              <a:rPr sz="1900" kern="0" spc="3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2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Empowering employees at all levels to effectively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use</a:t>
            </a:r>
            <a:r>
              <a:rPr sz="21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IT</a:t>
            </a: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is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also</a:t>
            </a: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crucial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836" name="picture 8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24369" y="4288161"/>
            <a:ext cx="135255" cy="211073"/>
          </a:xfrm>
          <a:prstGeom prst="rect">
            <a:avLst/>
          </a:prstGeom>
        </p:spPr>
      </p:pic>
      <p:pic>
        <p:nvPicPr>
          <p:cNvPr id="838" name="picture 8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24369" y="3564256"/>
            <a:ext cx="135255" cy="211073"/>
          </a:xfrm>
          <a:prstGeom prst="rect">
            <a:avLst/>
          </a:prstGeom>
        </p:spPr>
      </p:pic>
      <p:pic>
        <p:nvPicPr>
          <p:cNvPr id="840" name="picture 8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24371" y="2017404"/>
            <a:ext cx="135254" cy="211073"/>
          </a:xfrm>
          <a:prstGeom prst="rect">
            <a:avLst/>
          </a:prstGeom>
        </p:spPr>
      </p:pic>
      <p:sp>
        <p:nvSpPr>
          <p:cNvPr id="842" name="textbox 842"/>
          <p:cNvSpPr/>
          <p:nvPr/>
        </p:nvSpPr>
        <p:spPr>
          <a:xfrm>
            <a:off x="155077" y="-17687"/>
            <a:ext cx="6647180" cy="8921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7940" indent="-15240" algn="l" rtl="0" eaLnBrk="0">
              <a:lnSpc>
                <a:spcPct val="89000"/>
              </a:lnSpc>
            </a:pPr>
            <a:r>
              <a:rPr sz="32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Need for Organizational Commitment to</a:t>
            </a:r>
            <a:r>
              <a:rPr sz="32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2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Information Tec</a:t>
            </a:r>
            <a:r>
              <a:rPr sz="32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hnology</a:t>
            </a:r>
            <a:endParaRPr sz="3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pSp>
        <p:nvGrpSpPr>
          <p:cNvPr id="78" name="group 78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844" name="path 844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46" name="path 846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850" name="textbox 850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852" name="textbox 852"/>
          <p:cNvSpPr/>
          <p:nvPr/>
        </p:nvSpPr>
        <p:spPr>
          <a:xfrm>
            <a:off x="9033315" y="6830611"/>
            <a:ext cx="175260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39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textbox 856"/>
          <p:cNvSpPr/>
          <p:nvPr/>
        </p:nvSpPr>
        <p:spPr>
          <a:xfrm>
            <a:off x="516243" y="1151389"/>
            <a:ext cx="8692515" cy="58362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46075" indent="-334010" algn="l" rtl="0" eaLnBrk="0">
              <a:lnSpc>
                <a:spcPct val="100000"/>
              </a:lnSpc>
              <a:spcBef>
                <a:spcPts val="0"/>
              </a:spcBef>
            </a:pPr>
            <a:r>
              <a:rPr sz="1900" kern="0" spc="5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6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Top management mus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 support the development of</a:t>
            </a:r>
            <a:r>
              <a:rPr sz="2100" kern="0" spc="-2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standards or</a:t>
            </a:r>
            <a:r>
              <a:rPr sz="21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       </a:t>
            </a:r>
            <a:r>
              <a:rPr sz="2100" i="1" kern="0" spc="5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guidelines to</a:t>
            </a:r>
            <a:r>
              <a:rPr sz="2100" i="1" kern="0" spc="-36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5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follow 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when performing project manage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ment and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     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encourage or even enforce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their use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90220" algn="l" rtl="0" eaLnBrk="0">
              <a:lnSpc>
                <a:spcPct val="88000"/>
              </a:lnSpc>
              <a:spcBef>
                <a:spcPts val="1680"/>
              </a:spcBef>
              <a:tabLst>
                <a:tab pos="625475" algn="l"/>
              </a:tabLst>
            </a:pP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i="1" kern="0" spc="7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i="1" u="sng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Examples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: standard forms or templates for common project do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cuments,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89940" indent="-2540" algn="l" rtl="0" eaLnBrk="0">
              <a:lnSpc>
                <a:spcPct val="89000"/>
              </a:lnSpc>
              <a:spcBef>
                <a:spcPts val="295"/>
              </a:spcBef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examples of</a:t>
            </a:r>
            <a:r>
              <a:rPr sz="2000" kern="0" spc="-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good PM plans, or guidelines for project managers to provi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de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status informatio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 to top management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52425" indent="-340360" algn="l" rtl="0" eaLnBrk="0">
              <a:lnSpc>
                <a:spcPct val="100000"/>
              </a:lnSpc>
              <a:spcBef>
                <a:spcPts val="160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3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Some organizations cre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ate a PMO or center</a:t>
            </a: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2100" kern="0" spc="-1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excellence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</a:t>
            </a: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assist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managers in achieving project goals and maintain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ing project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governance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55600" indent="-342900" algn="l" rtl="0" eaLnBrk="0">
              <a:lnSpc>
                <a:spcPct val="97000"/>
              </a:lnSpc>
              <a:spcBef>
                <a:spcPts val="154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3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Some organizations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develop c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areer paths for project managers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and</a:t>
            </a:r>
            <a:r>
              <a:rPr sz="2100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some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require that all project ma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nagers have </a:t>
            </a:r>
            <a:r>
              <a:rPr sz="2100" i="1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PMP</a:t>
            </a:r>
            <a:r>
              <a:rPr sz="2200" i="1" kern="0" spc="30" baseline="31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®</a:t>
            </a:r>
            <a:r>
              <a:rPr sz="1400" i="1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certification and that all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64490" algn="l" rtl="0" eaLnBrk="0">
              <a:lnSpc>
                <a:spcPct val="88000"/>
              </a:lnSpc>
              <a:spcBef>
                <a:spcPts val="595"/>
              </a:spcBef>
            </a:pP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employees have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some type of</a:t>
            </a:r>
            <a:r>
              <a:rPr sz="2100" kern="0" spc="-1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PM training.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42000"/>
              </a:lnSpc>
            </a:pPr>
            <a:endParaRPr sz="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78000"/>
              </a:lnSpc>
            </a:pP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40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858" name="picture 8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06933" y="2352675"/>
            <a:ext cx="135255" cy="211073"/>
          </a:xfrm>
          <a:prstGeom prst="rect">
            <a:avLst/>
          </a:prstGeom>
        </p:spPr>
      </p:pic>
      <p:sp>
        <p:nvSpPr>
          <p:cNvPr id="860" name="textbox 860"/>
          <p:cNvSpPr/>
          <p:nvPr/>
        </p:nvSpPr>
        <p:spPr>
          <a:xfrm>
            <a:off x="154449" y="208382"/>
            <a:ext cx="6393179" cy="5054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Need for Organizational</a:t>
            </a:r>
            <a:r>
              <a:rPr sz="3600" kern="0" spc="34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Standards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pSp>
        <p:nvGrpSpPr>
          <p:cNvPr id="80" name="group 80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862" name="path 862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64" name="path 864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866" name="textbox 866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textbox 870"/>
          <p:cNvSpPr/>
          <p:nvPr/>
        </p:nvSpPr>
        <p:spPr>
          <a:xfrm>
            <a:off x="516243" y="1151389"/>
            <a:ext cx="8575675" cy="47917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56870" indent="-344170" algn="l" rtl="0" eaLnBrk="0">
              <a:lnSpc>
                <a:spcPct val="97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1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life cycle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is a collection of</a:t>
            </a:r>
            <a:r>
              <a:rPr sz="2100" kern="0" spc="-2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ct phases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.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Projects pass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through these phases from their start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to completion.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2700" algn="l" rtl="0" eaLnBrk="0">
              <a:lnSpc>
                <a:spcPct val="89000"/>
              </a:lnSpc>
              <a:spcBef>
                <a:spcPts val="1600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8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PMBOK</a:t>
            </a:r>
            <a:r>
              <a:rPr sz="2200" i="1" kern="0" spc="140" baseline="31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®</a:t>
            </a:r>
            <a:r>
              <a:rPr sz="1400" i="1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1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Guide</a:t>
            </a:r>
            <a:r>
              <a:rPr sz="2100" i="1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(2017)</a:t>
            </a:r>
            <a:r>
              <a:rPr sz="2100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describes</a:t>
            </a:r>
            <a:r>
              <a:rPr sz="2100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</a:t>
            </a:r>
            <a:r>
              <a:rPr sz="2100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generic</a:t>
            </a:r>
            <a:r>
              <a:rPr sz="2100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life</a:t>
            </a:r>
            <a:r>
              <a:rPr sz="2100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cycle</a:t>
            </a:r>
            <a:r>
              <a:rPr sz="2100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</a:t>
            </a: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include</a:t>
            </a:r>
            <a:r>
              <a:rPr sz="2100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61315" indent="3175" algn="l" rtl="0" eaLnBrk="0">
              <a:lnSpc>
                <a:spcPct val="93000"/>
              </a:lnSpc>
              <a:spcBef>
                <a:spcPts val="590"/>
              </a:spcBef>
            </a:pP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following</a:t>
            </a:r>
            <a:r>
              <a:rPr sz="2100" kern="0" spc="1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phases</a:t>
            </a:r>
            <a:r>
              <a:rPr sz="2100" kern="0" spc="1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:</a:t>
            </a:r>
            <a:r>
              <a:rPr sz="2100" kern="0" spc="2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1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1) </a:t>
            </a:r>
            <a:r>
              <a:rPr sz="21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starting</a:t>
            </a:r>
            <a:r>
              <a:rPr sz="2100" i="1" kern="0" spc="19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</a:t>
            </a:r>
            <a:r>
              <a:rPr sz="2100" i="1" kern="0" spc="-21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</a:t>
            </a:r>
            <a:r>
              <a:rPr sz="2100" kern="0" spc="1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; 2</a:t>
            </a:r>
            <a:r>
              <a:rPr sz="2100" kern="0" spc="1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) </a:t>
            </a:r>
            <a:r>
              <a:rPr sz="21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organizing</a:t>
            </a:r>
            <a:r>
              <a:rPr sz="2100" i="1" kern="0" spc="18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</a:t>
            </a:r>
            <a:r>
              <a:rPr sz="2100" i="1" kern="0" spc="-30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lang="en-US" sz="2100" i="1" kern="0" spc="-30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preparing</a:t>
            </a:r>
            <a:r>
              <a:rPr sz="2100" kern="0" spc="1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; </a:t>
            </a:r>
            <a:endParaRPr sz="2100" kern="0" spc="180" dirty="0">
              <a:solidFill>
                <a:srgbClr val="000000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61315" indent="3175" algn="l" rtl="0" eaLnBrk="0">
              <a:lnSpc>
                <a:spcPct val="93000"/>
              </a:lnSpc>
              <a:spcBef>
                <a:spcPts val="590"/>
              </a:spcBef>
            </a:pPr>
            <a:r>
              <a:rPr sz="2100" kern="0" spc="1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3)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5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carrying out the work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; and 4)</a:t>
            </a:r>
            <a:r>
              <a:rPr lang="en-US"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5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finishing the wor</a:t>
            </a:r>
            <a:r>
              <a:rPr sz="21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k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.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2700" algn="l" rtl="0" eaLnBrk="0">
              <a:lnSpc>
                <a:spcPct val="89000"/>
              </a:lnSpc>
              <a:spcBef>
                <a:spcPts val="1600"/>
              </a:spcBef>
            </a:pPr>
            <a:r>
              <a:rPr sz="1900" kern="0" spc="3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life cy</a:t>
            </a: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cles</a:t>
            </a: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define</a:t>
            </a:r>
            <a:r>
              <a:rPr lang="en-US" sz="21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the followings in each phase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90220" algn="l" rtl="0" eaLnBrk="0">
              <a:lnSpc>
                <a:spcPct val="87000"/>
              </a:lnSpc>
              <a:spcBef>
                <a:spcPts val="1430"/>
              </a:spcBef>
              <a:tabLst>
                <a:tab pos="625475" algn="l"/>
              </a:tabLst>
            </a:pP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i="1" kern="0" spc="11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what work</a:t>
            </a:r>
            <a:r>
              <a:rPr sz="2000" i="1" kern="0" spc="-8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will be performed in each phase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90220" algn="l" rtl="0" eaLnBrk="0">
              <a:lnSpc>
                <a:spcPct val="87000"/>
              </a:lnSpc>
              <a:spcBef>
                <a:spcPts val="1210"/>
              </a:spcBef>
              <a:tabLst>
                <a:tab pos="625475" algn="l"/>
              </a:tabLst>
            </a:pP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i="1" kern="0" spc="11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what deliverables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will be produc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ed and </a:t>
            </a:r>
            <a:r>
              <a:rPr sz="2000" i="1" kern="0" spc="-1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when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90220" algn="l" rtl="0" eaLnBrk="0">
              <a:lnSpc>
                <a:spcPct val="87000"/>
              </a:lnSpc>
              <a:spcBef>
                <a:spcPts val="1210"/>
              </a:spcBef>
              <a:tabLst>
                <a:tab pos="625475" algn="l"/>
              </a:tabLst>
            </a:pP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i="1" kern="0" spc="11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who is involved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 eac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 phase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90220" algn="l" rtl="0" eaLnBrk="0">
              <a:lnSpc>
                <a:spcPct val="88000"/>
              </a:lnSpc>
              <a:spcBef>
                <a:spcPts val="1210"/>
              </a:spcBef>
              <a:tabLst>
                <a:tab pos="625475" algn="l"/>
              </a:tabLst>
            </a:pP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i="1" kern="0" spc="11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how management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will control and approve work produced in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each phase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2000"/>
              </a:lnSpc>
            </a:pP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52425" indent="-340360" algn="l" rtl="0" eaLnBrk="0">
              <a:lnSpc>
                <a:spcPct val="97000"/>
              </a:lnSpc>
              <a:spcBef>
                <a:spcPts val="5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1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deliverable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is a product or service pro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duced or provided</a:t>
            </a: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as part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2100" kern="0" spc="-1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872" name="picture 87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06932" y="4882527"/>
            <a:ext cx="135255" cy="211073"/>
          </a:xfrm>
          <a:prstGeom prst="rect">
            <a:avLst/>
          </a:prstGeom>
        </p:spPr>
      </p:pic>
      <p:pic>
        <p:nvPicPr>
          <p:cNvPr id="874" name="picture 8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06934" y="4463428"/>
            <a:ext cx="135254" cy="211073"/>
          </a:xfrm>
          <a:prstGeom prst="rect">
            <a:avLst/>
          </a:prstGeom>
        </p:spPr>
      </p:pic>
      <p:pic>
        <p:nvPicPr>
          <p:cNvPr id="876" name="picture 8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06932" y="4044328"/>
            <a:ext cx="135255" cy="211073"/>
          </a:xfrm>
          <a:prstGeom prst="rect">
            <a:avLst/>
          </a:prstGeom>
        </p:spPr>
      </p:pic>
      <p:pic>
        <p:nvPicPr>
          <p:cNvPr id="878" name="picture 8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06934" y="3625229"/>
            <a:ext cx="135254" cy="211073"/>
          </a:xfrm>
          <a:prstGeom prst="rect">
            <a:avLst/>
          </a:prstGeom>
        </p:spPr>
      </p:pic>
      <p:sp>
        <p:nvSpPr>
          <p:cNvPr id="880" name="textbox 880"/>
          <p:cNvSpPr/>
          <p:nvPr/>
        </p:nvSpPr>
        <p:spPr>
          <a:xfrm>
            <a:off x="167930" y="208382"/>
            <a:ext cx="4855845" cy="5054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Life Cycle</a:t>
            </a:r>
            <a:r>
              <a:rPr sz="3600" kern="0" spc="15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(1</a:t>
            </a:r>
            <a:r>
              <a:rPr sz="3600" kern="0" spc="12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3600" kern="0" spc="-29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2)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pSp>
        <p:nvGrpSpPr>
          <p:cNvPr id="82" name="group 82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882" name="path 882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84" name="path 884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888" name="textbox 888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890" name="textbox 890"/>
          <p:cNvSpPr/>
          <p:nvPr/>
        </p:nvSpPr>
        <p:spPr>
          <a:xfrm>
            <a:off x="9029248" y="6830611"/>
            <a:ext cx="179704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41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rect 894"/>
          <p:cNvSpPr/>
          <p:nvPr/>
        </p:nvSpPr>
        <p:spPr>
          <a:xfrm>
            <a:off x="5130114" y="1146063"/>
            <a:ext cx="3419855" cy="309369"/>
          </a:xfrm>
          <a:prstGeom prst="rect">
            <a:avLst/>
          </a:prstGeom>
          <a:solidFill>
            <a:srgbClr val="CFFFC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96" name="rect 896"/>
          <p:cNvSpPr/>
          <p:nvPr/>
        </p:nvSpPr>
        <p:spPr>
          <a:xfrm>
            <a:off x="2141550" y="1481343"/>
            <a:ext cx="4905755" cy="309370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98" name="rect 898"/>
          <p:cNvSpPr/>
          <p:nvPr/>
        </p:nvSpPr>
        <p:spPr>
          <a:xfrm>
            <a:off x="870535" y="1481343"/>
            <a:ext cx="728469" cy="309370"/>
          </a:xfrm>
          <a:prstGeom prst="rect">
            <a:avLst/>
          </a:prstGeom>
          <a:solidFill>
            <a:srgbClr val="CFFFC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00" name="textbox 900"/>
          <p:cNvSpPr/>
          <p:nvPr/>
        </p:nvSpPr>
        <p:spPr>
          <a:xfrm>
            <a:off x="516243" y="1151389"/>
            <a:ext cx="8421369" cy="430402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61950" indent="-349250" algn="l" rtl="0" eaLnBrk="0">
              <a:lnSpc>
                <a:spcPct val="97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8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early phases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2100" kern="0" spc="-1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 project life cycle,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resource needs are usually the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lowest and the level of</a:t>
            </a:r>
            <a:r>
              <a:rPr sz="2100" kern="0" spc="-2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uncertainty &amp; risk</a:t>
            </a:r>
            <a:r>
              <a:rPr sz="2100" kern="0" spc="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is the hi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ghest.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86130" indent="-295910" algn="l" rtl="0" eaLnBrk="0">
              <a:lnSpc>
                <a:spcPct val="89000"/>
              </a:lnSpc>
              <a:spcBef>
                <a:spcPts val="173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kern="0" spc="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stakeholders have the greatest opportunity to in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fluence the final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characteristic of</a:t>
            </a:r>
            <a:r>
              <a:rPr sz="2000" kern="0" spc="-2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project’s products, services, or results.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90220" algn="l" rtl="0" eaLnBrk="0">
              <a:lnSpc>
                <a:spcPct val="88000"/>
              </a:lnSpc>
              <a:spcBef>
                <a:spcPts val="1770"/>
              </a:spcBef>
              <a:tabLst>
                <a:tab pos="625475" algn="l"/>
              </a:tabLst>
            </a:pP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i="1" kern="0" spc="9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Much</a:t>
            </a:r>
            <a:r>
              <a:rPr sz="2000" i="1" kern="0" spc="2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more</a:t>
            </a:r>
            <a:r>
              <a:rPr sz="2000" i="1" kern="0" spc="2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expensive</a:t>
            </a:r>
            <a:r>
              <a:rPr sz="2000" i="1" kern="0" spc="2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</a:t>
            </a:r>
            <a:r>
              <a:rPr sz="2000" i="1" kern="0" spc="2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make</a:t>
            </a:r>
            <a:r>
              <a:rPr sz="2000" i="1" kern="0" spc="2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major</a:t>
            </a:r>
            <a:r>
              <a:rPr sz="2000" i="1" kern="0" spc="2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changes</a:t>
            </a:r>
            <a:r>
              <a:rPr sz="2000" i="1" kern="0" spc="2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</a:t>
            </a:r>
            <a:r>
              <a:rPr sz="2000" i="1" kern="0" spc="2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</a:t>
            </a:r>
            <a:r>
              <a:rPr sz="2000" i="1" kern="0" spc="2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latter</a:t>
            </a:r>
            <a:r>
              <a:rPr sz="2000" i="1" kern="0" spc="-26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phases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2700" algn="l" rtl="0" eaLnBrk="0">
              <a:lnSpc>
                <a:spcPct val="89000"/>
              </a:lnSpc>
              <a:spcBef>
                <a:spcPts val="131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During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midd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le phases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the 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certainty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2100" kern="0" spc="-1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completing the project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53060" indent="8255" algn="l" rtl="0" eaLnBrk="0">
              <a:lnSpc>
                <a:spcPct val="93000"/>
              </a:lnSpc>
              <a:spcBef>
                <a:spcPts val="590"/>
              </a:spcBef>
            </a:pP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improves as it continues, and as m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ore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information</a:t>
            </a: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is known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about the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requirements and obje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ctives.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90220" algn="l" rtl="0" eaLnBrk="0">
              <a:lnSpc>
                <a:spcPct val="88000"/>
              </a:lnSpc>
              <a:spcBef>
                <a:spcPts val="173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resources are usually needed the most during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the middle phases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2000"/>
              </a:lnSpc>
            </a:pP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63220" indent="-351155" algn="l" rtl="0" eaLnBrk="0">
              <a:lnSpc>
                <a:spcPct val="97000"/>
              </a:lnSpc>
              <a:spcBef>
                <a:spcPts val="5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6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final phase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focuses on ensuring that</a:t>
            </a:r>
            <a:r>
              <a:rPr sz="2100" kern="0" spc="-2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requirements </a:t>
            </a:r>
            <a:r>
              <a:rPr sz="2100" i="1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were met,</a:t>
            </a:r>
            <a:r>
              <a:rPr sz="21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 </a:t>
            </a:r>
            <a:r>
              <a:rPr sz="2100" i="1" kern="0" spc="5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spons</a:t>
            </a:r>
            <a:r>
              <a:rPr sz="21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or approves completion of the</a:t>
            </a:r>
            <a:r>
              <a:rPr sz="2100" i="1" kern="0" spc="-2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project.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902" name="picture 9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06931" y="4394849"/>
            <a:ext cx="135255" cy="211073"/>
          </a:xfrm>
          <a:prstGeom prst="rect">
            <a:avLst/>
          </a:prstGeom>
        </p:spPr>
      </p:pic>
      <p:pic>
        <p:nvPicPr>
          <p:cNvPr id="904" name="picture 9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06952" y="2779404"/>
            <a:ext cx="135255" cy="211073"/>
          </a:xfrm>
          <a:prstGeom prst="rect">
            <a:avLst/>
          </a:prstGeom>
        </p:spPr>
      </p:pic>
      <p:pic>
        <p:nvPicPr>
          <p:cNvPr id="906" name="picture 9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06951" y="2017404"/>
            <a:ext cx="135255" cy="211073"/>
          </a:xfrm>
          <a:prstGeom prst="rect">
            <a:avLst/>
          </a:prstGeom>
        </p:spPr>
      </p:pic>
      <p:sp>
        <p:nvSpPr>
          <p:cNvPr id="908" name="textbox 908"/>
          <p:cNvSpPr/>
          <p:nvPr/>
        </p:nvSpPr>
        <p:spPr>
          <a:xfrm>
            <a:off x="167930" y="208382"/>
            <a:ext cx="4855845" cy="5054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Life Cycle</a:t>
            </a:r>
            <a:r>
              <a:rPr sz="3600" kern="0" spc="15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(2</a:t>
            </a:r>
            <a:r>
              <a:rPr sz="3600" kern="0" spc="12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3600" kern="0" spc="-29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2)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pSp>
        <p:nvGrpSpPr>
          <p:cNvPr id="84" name="group 84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910" name="path 910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912" name="path 912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914" name="textbox 914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916" name="textbox 916"/>
          <p:cNvSpPr/>
          <p:nvPr/>
        </p:nvSpPr>
        <p:spPr>
          <a:xfrm>
            <a:off x="9029248" y="6830611"/>
            <a:ext cx="179704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42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rect 920"/>
          <p:cNvSpPr/>
          <p:nvPr/>
        </p:nvSpPr>
        <p:spPr>
          <a:xfrm>
            <a:off x="4736922" y="5196852"/>
            <a:ext cx="509017" cy="281940"/>
          </a:xfrm>
          <a:prstGeom prst="rect">
            <a:avLst/>
          </a:prstGeom>
          <a:solidFill>
            <a:srgbClr val="CFFFC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22" name="rect 922"/>
          <p:cNvSpPr/>
          <p:nvPr/>
        </p:nvSpPr>
        <p:spPr>
          <a:xfrm>
            <a:off x="6320358" y="5196852"/>
            <a:ext cx="83820" cy="281940"/>
          </a:xfrm>
          <a:prstGeom prst="rect">
            <a:avLst/>
          </a:prstGeom>
          <a:solidFill>
            <a:srgbClr val="CFFFC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24" name="rect 924"/>
          <p:cNvSpPr/>
          <p:nvPr/>
        </p:nvSpPr>
        <p:spPr>
          <a:xfrm>
            <a:off x="6404178" y="5196852"/>
            <a:ext cx="647700" cy="281940"/>
          </a:xfrm>
          <a:prstGeom prst="rect">
            <a:avLst/>
          </a:prstGeom>
          <a:solidFill>
            <a:srgbClr val="CFFFC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26" name="rect 926"/>
          <p:cNvSpPr/>
          <p:nvPr/>
        </p:nvSpPr>
        <p:spPr>
          <a:xfrm>
            <a:off x="5582742" y="5196852"/>
            <a:ext cx="737616" cy="281940"/>
          </a:xfrm>
          <a:prstGeom prst="rect">
            <a:avLst/>
          </a:prstGeom>
          <a:solidFill>
            <a:srgbClr val="CFFFC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28" name="textbox 928"/>
          <p:cNvSpPr/>
          <p:nvPr/>
        </p:nvSpPr>
        <p:spPr>
          <a:xfrm>
            <a:off x="363843" y="1151389"/>
            <a:ext cx="8387715" cy="47847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53695" indent="-340995" algn="l" rtl="0" eaLnBrk="0">
              <a:lnSpc>
                <a:spcPct val="97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1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product life cy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cle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is a process used to </a:t>
            </a:r>
            <a:r>
              <a:rPr sz="2100" i="1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define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</a:t>
            </a:r>
            <a:r>
              <a:rPr sz="2100" i="1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create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</a:t>
            </a: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</a:t>
            </a:r>
            <a:r>
              <a:rPr sz="2100" kern="0" spc="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deliver</a:t>
            </a:r>
            <a:r>
              <a:rPr sz="21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products. All products follow some type of</a:t>
            </a:r>
            <a:r>
              <a:rPr sz="2100"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life cycle.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2700" algn="l" rtl="0" eaLnBrk="0">
              <a:lnSpc>
                <a:spcPct val="89000"/>
              </a:lnSpc>
              <a:spcBef>
                <a:spcPts val="1600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Five</a:t>
            </a:r>
            <a:r>
              <a:rPr sz="2100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product</a:t>
            </a:r>
            <a:r>
              <a:rPr sz="2100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or</a:t>
            </a:r>
            <a:r>
              <a:rPr sz="2100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development</a:t>
            </a:r>
            <a:r>
              <a:rPr sz="2100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life</a:t>
            </a:r>
            <a:r>
              <a:rPr sz="2100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cycles</a:t>
            </a:r>
            <a:r>
              <a:rPr sz="2100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from</a:t>
            </a:r>
            <a:r>
              <a:rPr sz="2100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PMBOK</a:t>
            </a:r>
            <a:r>
              <a:rPr sz="2200" i="1" kern="0" spc="160" baseline="31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®</a:t>
            </a:r>
            <a:r>
              <a:rPr sz="1400" i="1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1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Guide</a:t>
            </a:r>
            <a:r>
              <a:rPr sz="2100" i="1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1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(2017)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939800" indent="-461010" algn="l" rtl="0" eaLnBrk="0">
              <a:lnSpc>
                <a:spcPct val="89000"/>
              </a:lnSpc>
              <a:spcBef>
                <a:spcPts val="1435"/>
              </a:spcBef>
            </a:pPr>
            <a:r>
              <a:rPr sz="15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1.      </a:t>
            </a:r>
            <a:r>
              <a:rPr sz="20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Predictive life cycle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: scope, schedule, and</a:t>
            </a:r>
            <a:r>
              <a:rPr sz="20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</a:t>
            </a:r>
            <a:r>
              <a:rPr sz="20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are</a:t>
            </a: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determined</a:t>
            </a: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early,</a:t>
            </a:r>
            <a:r>
              <a:rPr sz="20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changes to scope are care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fully managed.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940435" indent="-465455" algn="l" rtl="0" eaLnBrk="0">
              <a:lnSpc>
                <a:spcPct val="89000"/>
              </a:lnSpc>
              <a:spcBef>
                <a:spcPts val="1430"/>
              </a:spcBef>
            </a:pPr>
            <a:r>
              <a:rPr sz="15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2.      </a:t>
            </a:r>
            <a:r>
              <a:rPr sz="20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Iterative life cycle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: scope is determined early, but tim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</a:t>
            </a: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</a:t>
            </a:r>
            <a:r>
              <a:rPr sz="20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cost</a:t>
            </a: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estimates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are modified as the understanding of</a:t>
            </a:r>
            <a:r>
              <a:rPr sz="2000" kern="0" spc="-1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product increases.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939165" indent="-462280" algn="l" rtl="0" eaLnBrk="0">
              <a:lnSpc>
                <a:spcPct val="89000"/>
              </a:lnSpc>
              <a:spcBef>
                <a:spcPts val="1430"/>
              </a:spcBef>
            </a:pPr>
            <a:r>
              <a:rPr sz="1500" b="1" i="1" kern="0" spc="2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3.      </a:t>
            </a:r>
            <a:r>
              <a:rPr sz="20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Incremental</a:t>
            </a:r>
            <a:r>
              <a:rPr sz="2000" b="1" i="1" kern="0" spc="-8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life</a:t>
            </a:r>
            <a:r>
              <a:rPr sz="2000" b="1" i="1" kern="0" spc="2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cycle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: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deliverables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are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produced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through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2000" kern="0" spc="2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series</a:t>
            </a:r>
            <a:r>
              <a:rPr sz="2000" kern="0" spc="2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         iterations that add functionality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with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 a set time frame.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930910" indent="-453390" algn="l" rtl="0" eaLnBrk="0">
              <a:lnSpc>
                <a:spcPct val="93000"/>
              </a:lnSpc>
              <a:spcBef>
                <a:spcPts val="1405"/>
              </a:spcBef>
            </a:pPr>
            <a:r>
              <a:rPr sz="15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4.      </a:t>
            </a:r>
            <a:r>
              <a:rPr sz="20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Adaptive life cycle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: stakeholders define and approve the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detailed</a:t>
            </a:r>
            <a:r>
              <a:rPr sz="2000" kern="0" spc="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scope     before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start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2000" kern="0" spc="-1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</a:t>
            </a:r>
            <a:r>
              <a:rPr sz="2000" i="1" kern="0" spc="2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iteration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producing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usable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product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at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end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    each iteration. Also referred to as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agile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or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change</a:t>
            </a:r>
            <a:r>
              <a:rPr sz="2000" i="1" kern="0" spc="-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-driven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.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7000"/>
              </a:lnSpc>
            </a:pP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81330" algn="l" rtl="0" eaLnBrk="0">
              <a:lnSpc>
                <a:spcPct val="88000"/>
              </a:lnSpc>
            </a:pPr>
            <a:r>
              <a:rPr sz="1500" b="1" i="1" kern="0" spc="2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5.      </a:t>
            </a:r>
            <a:r>
              <a:rPr sz="20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Hybrid</a:t>
            </a:r>
            <a:r>
              <a:rPr sz="2000" b="1" i="1" kern="0" spc="-9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life</a:t>
            </a:r>
            <a:r>
              <a:rPr sz="2000" b="1" i="1" kern="0" spc="2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cycle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: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combination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2000" kern="0" spc="-1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above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four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life</a:t>
            </a:r>
            <a:r>
              <a:rPr sz="20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cycles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.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930" name="textbox 930"/>
          <p:cNvSpPr/>
          <p:nvPr/>
        </p:nvSpPr>
        <p:spPr>
          <a:xfrm>
            <a:off x="167930" y="208382"/>
            <a:ext cx="5160645" cy="5054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Product Life Cycles</a:t>
            </a:r>
            <a:r>
              <a:rPr sz="3600" kern="0" spc="19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(1 of</a:t>
            </a:r>
            <a:r>
              <a:rPr sz="3600" kern="0" spc="-22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3)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pSp>
        <p:nvGrpSpPr>
          <p:cNvPr id="86" name="group 86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932" name="path 932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934" name="path 934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938" name="textbox 938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940" name="textbox 940"/>
          <p:cNvSpPr/>
          <p:nvPr/>
        </p:nvSpPr>
        <p:spPr>
          <a:xfrm>
            <a:off x="9029248" y="6830611"/>
            <a:ext cx="179704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43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textbox 944"/>
          <p:cNvSpPr/>
          <p:nvPr/>
        </p:nvSpPr>
        <p:spPr>
          <a:xfrm>
            <a:off x="320294" y="1151389"/>
            <a:ext cx="8888730" cy="58362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08940" indent="-353060" algn="l" rtl="0" eaLnBrk="0">
              <a:lnSpc>
                <a:spcPct val="97000"/>
              </a:lnSpc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3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Two</a:t>
            </a:r>
            <a:r>
              <a:rPr sz="2100" kern="0" spc="1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factors</a:t>
            </a:r>
            <a:r>
              <a:rPr sz="2100" kern="0" spc="1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</a:t>
            </a:r>
            <a:r>
              <a:rPr sz="2100" kern="0" spc="1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deciding</a:t>
            </a:r>
            <a:r>
              <a:rPr sz="2100" kern="0" spc="1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which</a:t>
            </a:r>
            <a:r>
              <a:rPr sz="2100" kern="0" spc="1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life</a:t>
            </a:r>
            <a:r>
              <a:rPr sz="2100" kern="0" spc="1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cycle</a:t>
            </a:r>
            <a:r>
              <a:rPr sz="2100" kern="0" spc="1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</a:t>
            </a:r>
            <a:r>
              <a:rPr sz="2100" kern="0" spc="1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use</a:t>
            </a:r>
            <a:r>
              <a:rPr sz="2100" kern="0" spc="1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:</a:t>
            </a:r>
            <a:r>
              <a:rPr sz="2100" kern="0" spc="2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1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1)</a:t>
            </a: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</a:t>
            </a:r>
            <a:r>
              <a:rPr sz="2100" i="1" kern="0" spc="6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degree</a:t>
            </a:r>
            <a:r>
              <a:rPr sz="2100" i="1" kern="0" spc="8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2100" i="1" kern="0" spc="9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change        </a:t>
            </a:r>
            <a:r>
              <a:rPr sz="21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 requirements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; and 2) </a:t>
            </a:r>
            <a:r>
              <a:rPr sz="21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</a:t>
            </a:r>
            <a:r>
              <a:rPr sz="2100" i="1" kern="0" spc="-3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lang="en-US" sz="2100" i="1" kern="0" spc="-3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frequency of delivery of</a:t>
            </a:r>
            <a:r>
              <a:rPr sz="2100" i="1" kern="0" spc="9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useful results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825500" indent="-291465" algn="l" rtl="0" eaLnBrk="0">
              <a:lnSpc>
                <a:spcPct val="89000"/>
              </a:lnSpc>
              <a:spcBef>
                <a:spcPts val="1435"/>
              </a:spcBef>
              <a:tabLst>
                <a:tab pos="669290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kern="0" spc="1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Low change &amp; Low frequency =&gt; Predictive lif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 cycle; High change</a:t>
            </a:r>
            <a:r>
              <a:rPr sz="20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&amp;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   High frequency =&gt; Adaptive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life cycle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08940" indent="-353060" algn="l" rtl="0" eaLnBrk="0">
              <a:lnSpc>
                <a:spcPct val="97000"/>
              </a:lnSpc>
              <a:spcBef>
                <a:spcPts val="985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38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Systems 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development life cycle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(SDLC)</a:t>
            </a:r>
            <a:r>
              <a:rPr sz="2200" kern="0" spc="30" baseline="31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</a:t>
            </a:r>
            <a:r>
              <a:rPr sz="14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is a framework</a:t>
            </a:r>
            <a:r>
              <a:rPr sz="21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for describing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</a:t>
            </a:r>
            <a:r>
              <a:rPr sz="2100" i="1" kern="0" spc="5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</a:t>
            </a:r>
            <a:r>
              <a:rPr sz="2100" i="1" kern="0" spc="-22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5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phases 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2100" kern="0" spc="-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developing informatio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 systems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55880" algn="l" rtl="0" eaLnBrk="0">
              <a:lnSpc>
                <a:spcPct val="89000"/>
              </a:lnSpc>
              <a:spcBef>
                <a:spcPts val="1300"/>
              </a:spcBef>
            </a:pPr>
            <a:r>
              <a:rPr sz="1900" kern="0" spc="2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37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Several</a:t>
            </a:r>
            <a:r>
              <a:rPr sz="2100" kern="0" spc="1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SDLC models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829945" indent="-295910" algn="l" rtl="0" eaLnBrk="0">
              <a:lnSpc>
                <a:spcPct val="89000"/>
              </a:lnSpc>
              <a:spcBef>
                <a:spcPts val="1435"/>
              </a:spcBef>
              <a:tabLst>
                <a:tab pos="669290" algn="l"/>
              </a:tabLst>
            </a:pP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i="1" kern="0" spc="22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Waterfall model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has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well-defined, linear stages</a:t>
            </a:r>
            <a:r>
              <a:rPr sz="2000" kern="0" spc="-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of</a:t>
            </a:r>
            <a:r>
              <a:rPr sz="2000" kern="0" spc="-12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-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systems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analysis, design,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construction, testing, an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 support.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829310" indent="-295275" algn="l" rtl="0" eaLnBrk="0">
              <a:lnSpc>
                <a:spcPct val="89000"/>
              </a:lnSpc>
              <a:spcBef>
                <a:spcPts val="830"/>
              </a:spcBef>
              <a:tabLst>
                <a:tab pos="669290" algn="l"/>
              </a:tabLst>
            </a:pP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i="1" kern="0" spc="10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Spiral model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uses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 iterative or spiral approach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. Figure 2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-4 illustrates the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differences between the waterfall and spi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ral life cycle models.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822325" indent="-288290" algn="l" rtl="0" eaLnBrk="0">
              <a:lnSpc>
                <a:spcPct val="89000"/>
              </a:lnSpc>
              <a:spcBef>
                <a:spcPts val="830"/>
              </a:spcBef>
              <a:tabLst>
                <a:tab pos="669290" algn="l"/>
              </a:tabLst>
            </a:pP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i="1" kern="0" spc="7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Prototyping model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is used for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developing software prototypes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 clar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ify user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requirements for operational s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oftware.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829310" indent="-295275" algn="l" rtl="0" eaLnBrk="0">
              <a:lnSpc>
                <a:spcPct val="89000"/>
              </a:lnSpc>
              <a:spcBef>
                <a:spcPts val="830"/>
              </a:spcBef>
              <a:tabLst>
                <a:tab pos="669290" algn="l"/>
              </a:tabLst>
            </a:pP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i="1" kern="0" spc="8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Rapid</a:t>
            </a:r>
            <a:r>
              <a:rPr sz="2000" i="1" kern="0" spc="-19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Application</a:t>
            </a:r>
            <a:r>
              <a:rPr sz="2000" i="1" kern="0" spc="-9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Development</a:t>
            </a:r>
            <a:r>
              <a:rPr sz="2000" i="1" kern="0" spc="2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(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RAD</a:t>
            </a:r>
            <a:r>
              <a:rPr sz="2000" i="1" kern="0" spc="2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)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model</a:t>
            </a:r>
            <a:r>
              <a:rPr sz="2000" i="1" kern="0" spc="2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is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used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produce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systems           quickly without sacrif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icing quality.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3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8000"/>
              </a:lnSpc>
              <a:spcBef>
                <a:spcPts val="425"/>
              </a:spcBef>
            </a:pPr>
            <a:r>
              <a:rPr sz="1400" kern="0" spc="0" baseline="30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1</a:t>
            </a: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SDLC: </a:t>
            </a:r>
            <a:r>
              <a:rPr sz="1400" u="sng" kern="0" spc="0" dirty="0">
                <a:solidFill>
                  <a:srgbClr val="99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1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https://www.techtarget.com/searchsoftwarequality/definition/s</a:t>
            </a:r>
            <a:r>
              <a:rPr sz="1400" u="sng" kern="0" spc="-10" dirty="0">
                <a:solidFill>
                  <a:srgbClr val="99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1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ystems-development-life-cycle</a:t>
            </a:r>
            <a:endParaRPr sz="14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r" rtl="0" eaLnBrk="0">
              <a:lnSpc>
                <a:spcPct val="78000"/>
              </a:lnSpc>
              <a:spcBef>
                <a:spcPts val="195"/>
              </a:spcBef>
            </a:pP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44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946" name="picture 9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54531" y="5842648"/>
            <a:ext cx="135255" cy="211073"/>
          </a:xfrm>
          <a:prstGeom prst="rect">
            <a:avLst/>
          </a:prstGeom>
        </p:spPr>
      </p:pic>
      <p:pic>
        <p:nvPicPr>
          <p:cNvPr id="948" name="picture 9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54539" y="5194948"/>
            <a:ext cx="135255" cy="211073"/>
          </a:xfrm>
          <a:prstGeom prst="rect">
            <a:avLst/>
          </a:prstGeom>
        </p:spPr>
      </p:pic>
      <p:pic>
        <p:nvPicPr>
          <p:cNvPr id="950" name="picture 9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854532" y="4547240"/>
            <a:ext cx="135255" cy="211073"/>
          </a:xfrm>
          <a:prstGeom prst="rect">
            <a:avLst/>
          </a:prstGeom>
        </p:spPr>
      </p:pic>
      <p:pic>
        <p:nvPicPr>
          <p:cNvPr id="952" name="picture 9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854534" y="3899544"/>
            <a:ext cx="135254" cy="211073"/>
          </a:xfrm>
          <a:prstGeom prst="rect">
            <a:avLst/>
          </a:prstGeom>
        </p:spPr>
      </p:pic>
      <p:pic>
        <p:nvPicPr>
          <p:cNvPr id="954" name="picture 9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854534" y="1979295"/>
            <a:ext cx="135254" cy="211073"/>
          </a:xfrm>
          <a:prstGeom prst="rect">
            <a:avLst/>
          </a:prstGeom>
        </p:spPr>
      </p:pic>
      <p:sp>
        <p:nvSpPr>
          <p:cNvPr id="956" name="textbox 956"/>
          <p:cNvSpPr/>
          <p:nvPr/>
        </p:nvSpPr>
        <p:spPr>
          <a:xfrm>
            <a:off x="167930" y="208382"/>
            <a:ext cx="5160645" cy="5054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Product Life Cycles</a:t>
            </a:r>
            <a:r>
              <a:rPr sz="3600" kern="0" spc="19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(2 of</a:t>
            </a:r>
            <a:r>
              <a:rPr sz="3600" kern="0" spc="-22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3)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pSp>
        <p:nvGrpSpPr>
          <p:cNvPr id="88" name="group 88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958" name="path 958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960" name="path 960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962" name="textbox 962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6" name="picture 9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579135" y="1371854"/>
            <a:ext cx="7985744" cy="5116065"/>
          </a:xfrm>
          <a:prstGeom prst="rect">
            <a:avLst/>
          </a:prstGeom>
        </p:spPr>
      </p:pic>
      <p:sp>
        <p:nvSpPr>
          <p:cNvPr id="968" name="textbox 968"/>
          <p:cNvSpPr/>
          <p:nvPr/>
        </p:nvSpPr>
        <p:spPr>
          <a:xfrm>
            <a:off x="167930" y="208382"/>
            <a:ext cx="5160645" cy="5054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Product Life Cycles</a:t>
            </a:r>
            <a:r>
              <a:rPr sz="3600" kern="0" spc="19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(3 of</a:t>
            </a:r>
            <a:r>
              <a:rPr sz="3600" kern="0" spc="-22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3)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pSp>
        <p:nvGrpSpPr>
          <p:cNvPr id="90" name="group 90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970" name="path 970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972" name="path 972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976" name="textbox 976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978" name="textbox 978"/>
          <p:cNvSpPr/>
          <p:nvPr/>
        </p:nvSpPr>
        <p:spPr>
          <a:xfrm>
            <a:off x="9029248" y="6830611"/>
            <a:ext cx="179704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45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 48"/>
          <p:cNvSpPr/>
          <p:nvPr/>
        </p:nvSpPr>
        <p:spPr>
          <a:xfrm>
            <a:off x="2688983" y="4213872"/>
            <a:ext cx="1658112" cy="266700"/>
          </a:xfrm>
          <a:prstGeom prst="rect">
            <a:avLst/>
          </a:prstGeom>
          <a:solidFill>
            <a:srgbClr val="CFFFC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0" name="textbox 50"/>
          <p:cNvSpPr/>
          <p:nvPr/>
        </p:nvSpPr>
        <p:spPr>
          <a:xfrm>
            <a:off x="409881" y="1151389"/>
            <a:ext cx="8535669" cy="50139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52425" indent="-340360" algn="l" rtl="0" eaLnBrk="0">
              <a:lnSpc>
                <a:spcPct val="97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Many people and organizations today have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 new or renewed interest</a:t>
            </a: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managemen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65125" indent="-352425" algn="l" rtl="0" eaLnBrk="0">
              <a:lnSpc>
                <a:spcPct val="97000"/>
              </a:lnSpc>
              <a:spcBef>
                <a:spcPts val="159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3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Statistics show the significance of</a:t>
            </a:r>
            <a:r>
              <a:rPr sz="2100" kern="0" spc="-2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manage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ment today, especially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for the IT projects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2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788670" indent="-299085" algn="l" rtl="0" eaLnBrk="0">
              <a:lnSpc>
                <a:spcPct val="94000"/>
              </a:lnSpc>
              <a:spcBef>
                <a:spcPts val="545"/>
              </a:spcBef>
              <a:tabLst>
                <a:tab pos="618490" algn="l"/>
              </a:tabLst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800" kern="0" spc="2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Worldwide</a:t>
            </a:r>
            <a:r>
              <a:rPr sz="1800" kern="0" spc="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IT</a:t>
            </a:r>
            <a:r>
              <a:rPr sz="1800" kern="0" spc="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spending</a:t>
            </a:r>
            <a:r>
              <a:rPr sz="1800" kern="0" spc="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was</a:t>
            </a:r>
            <a:r>
              <a:rPr sz="1800" kern="0" spc="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10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$3.5 </a:t>
            </a:r>
            <a:r>
              <a:rPr sz="18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trillion</a:t>
            </a:r>
            <a:r>
              <a:rPr sz="1800" kern="0" spc="10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</a:t>
            </a:r>
            <a:r>
              <a:rPr sz="1800" kern="0" spc="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2017,</a:t>
            </a:r>
            <a:r>
              <a:rPr sz="1800" kern="0" spc="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 </a:t>
            </a:r>
            <a:r>
              <a:rPr sz="1800" kern="0" spc="10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2.4%</a:t>
            </a:r>
            <a:r>
              <a:rPr sz="1800" kern="0" spc="7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increase</a:t>
            </a:r>
            <a:r>
              <a:rPr sz="1800" kern="0" spc="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from</a:t>
            </a:r>
            <a:r>
              <a:rPr sz="1800" kern="0" spc="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2016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spending. Communications</a:t>
            </a:r>
            <a:r>
              <a:rPr sz="1800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services accounted for 40% of</a:t>
            </a:r>
            <a:r>
              <a:rPr sz="1800" kern="0" spc="-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spending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.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82320" indent="-292735" algn="l" rtl="0" eaLnBrk="0">
              <a:lnSpc>
                <a:spcPct val="94000"/>
              </a:lnSpc>
              <a:spcBef>
                <a:spcPts val="1400"/>
              </a:spcBef>
              <a:tabLst>
                <a:tab pos="618490" algn="l"/>
              </a:tabLst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800" kern="0" spc="1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PMI</a:t>
            </a:r>
            <a:r>
              <a:rPr sz="1800" kern="0" spc="1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’s 2021 </a:t>
            </a:r>
            <a:r>
              <a:rPr sz="1800" u="sng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1">
                  <a:extLst>
                    <a:ext uri="{DAF060AB-1E55-43B9-8AAB-6FB025537F2F}">
                      <wpsdc:hlinkClr xmlns:wpsdc="http://www.wps.cn/officeDocument/2017/drawingmlCustomData" val="000099"/>
                      <wpsdc:folHlinkClr xmlns:wpsdc="http://www.wps.cn/officeDocument/2017/drawingmlCustomData" val="000099"/>
                      <wpsdc:hlinkUnderline xmlns:wpsdc="http://www.wps.cn/officeDocument/2017/drawingmlCustomData" val="0"/>
                    </a:ext>
                  </a:extLst>
                </a:hlinkClick>
              </a:rPr>
              <a:t>Talent</a:t>
            </a:r>
            <a:r>
              <a:rPr sz="1800" u="sng" kern="0" spc="15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1">
                  <a:extLst>
                    <a:ext uri="{DAF060AB-1E55-43B9-8AAB-6FB025537F2F}">
                      <wpsdc:hlinkClr xmlns:wpsdc="http://www.wps.cn/officeDocument/2017/drawingmlCustomData" val="000099"/>
                      <wpsdc:folHlinkClr xmlns:wpsdc="http://www.wps.cn/officeDocument/2017/drawingmlCustomData" val="000099"/>
                      <wpsdc:hlinkUnderline xmlns:wpsdc="http://www.wps.cn/officeDocument/2017/drawingmlCustomData" val="0"/>
                    </a:ext>
                  </a:extLst>
                </a:hlinkClick>
              </a:rPr>
              <a:t> </a:t>
            </a:r>
            <a:r>
              <a:rPr sz="1800" u="sng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1">
                  <a:extLst>
                    <a:ext uri="{DAF060AB-1E55-43B9-8AAB-6FB025537F2F}">
                      <wpsdc:hlinkClr xmlns:wpsdc="http://www.wps.cn/officeDocument/2017/drawingmlCustomData" val="000099"/>
                      <wpsdc:folHlinkClr xmlns:wpsdc="http://www.wps.cn/officeDocument/2017/drawingmlCustomData" val="000099"/>
                      <wpsdc:hlinkUnderline xmlns:wpsdc="http://www.wps.cn/officeDocument/2017/drawingmlCustomData" val="0"/>
                    </a:ext>
                  </a:extLst>
                </a:hlinkClick>
              </a:rPr>
              <a:t>Gap</a:t>
            </a:r>
            <a:r>
              <a:rPr sz="1800" kern="0" spc="15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report</a:t>
            </a:r>
            <a:r>
              <a:rPr sz="18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states</a:t>
            </a:r>
            <a:r>
              <a:rPr sz="18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that</a:t>
            </a:r>
            <a:r>
              <a:rPr sz="18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“</a:t>
            </a:r>
            <a:r>
              <a:rPr sz="18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</a:t>
            </a:r>
            <a:r>
              <a:rPr sz="1800" i="1" kern="0" spc="1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global</a:t>
            </a:r>
            <a:r>
              <a:rPr sz="1800" i="1" kern="0" spc="1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economy</a:t>
            </a:r>
            <a:r>
              <a:rPr sz="1800" i="1" kern="0" spc="1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needs</a:t>
            </a:r>
            <a:r>
              <a:rPr sz="1800" i="1" kern="0" spc="1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25 </a:t>
            </a:r>
            <a:r>
              <a:rPr sz="18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million  </a:t>
            </a:r>
            <a:r>
              <a:rPr sz="1800" i="1" kern="0" spc="7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new</a:t>
            </a:r>
            <a:r>
              <a:rPr sz="1800" i="1" kern="0" spc="-18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i="1" kern="0" spc="7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</a:t>
            </a:r>
            <a:r>
              <a:rPr sz="1800" i="1" kern="0" spc="-2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i="1" kern="0" spc="7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profe</a:t>
            </a:r>
            <a:r>
              <a:rPr sz="1800" i="1" kern="0" spc="6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ssionals by 2030.</a:t>
            </a:r>
            <a:r>
              <a:rPr sz="18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”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79780" indent="-290195" algn="l" rtl="0" eaLnBrk="0">
              <a:lnSpc>
                <a:spcPct val="94000"/>
              </a:lnSpc>
              <a:spcBef>
                <a:spcPts val="1400"/>
              </a:spcBef>
              <a:tabLst>
                <a:tab pos="618490" algn="l"/>
              </a:tabLst>
            </a:pPr>
            <a:r>
              <a:rPr sz="18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2">
                  <a:extLst>
                    <a:ext uri="{DAF060AB-1E55-43B9-8AAB-6FB025537F2F}">
                      <wpsdc:hlinkClr xmlns:wpsdc="http://www.wps.cn/officeDocument/2017/drawingmlCustomData" val="000099"/>
                      <wpsdc:folHlinkClr xmlns:wpsdc="http://www.wps.cn/officeDocument/2017/drawingmlCustomData" val="000099"/>
                      <wpsdc:hlinkUnderline xmlns:wpsdc="http://www.wps.cn/officeDocument/2017/drawingmlCustomData" val="0"/>
                    </a:ext>
                  </a:extLst>
                </a:hlinkClick>
              </a:rPr>
              <a:t>	</a:t>
            </a:r>
            <a:r>
              <a:rPr sz="1800" kern="0" spc="17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2">
                  <a:extLst>
                    <a:ext uri="{DAF060AB-1E55-43B9-8AAB-6FB025537F2F}">
                      <wpsdc:hlinkClr xmlns:wpsdc="http://www.wps.cn/officeDocument/2017/drawingmlCustomData" val="000099"/>
                      <wpsdc:folHlinkClr xmlns:wpsdc="http://www.wps.cn/officeDocument/2017/drawingmlCustomData" val="000099"/>
                      <wpsdc:hlinkUnderline xmlns:wpsdc="http://www.wps.cn/officeDocument/2017/drawingmlCustomData" val="0"/>
                    </a:ext>
                  </a:extLst>
                </a:hlinkClick>
              </a:rPr>
              <a:t>  </a:t>
            </a:r>
            <a:r>
              <a:rPr sz="1800" u="sng" kern="0" spc="-40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2">
                  <a:extLst>
                    <a:ext uri="{DAF060AB-1E55-43B9-8AAB-6FB025537F2F}">
                      <wpsdc:hlinkClr xmlns:wpsdc="http://www.wps.cn/officeDocument/2017/drawingmlCustomData" val="000099"/>
                      <wpsdc:folHlinkClr xmlns:wpsdc="http://www.wps.cn/officeDocument/2017/drawingmlCustomData" val="000099"/>
                      <wpsdc:hlinkUnderline xmlns:wpsdc="http://www.wps.cn/officeDocument/2017/drawingmlCustomData" val="0"/>
                    </a:ext>
                  </a:extLst>
                </a:hlinkClick>
              </a:rPr>
              <a:t> </a:t>
            </a:r>
            <a:r>
              <a:rPr sz="1800" u="sng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2">
                  <a:extLst>
                    <a:ext uri="{DAF060AB-1E55-43B9-8AAB-6FB025537F2F}">
                      <wpsdc:hlinkClr xmlns:wpsdc="http://www.wps.cn/officeDocument/2017/drawingmlCustomData" val="000099"/>
                      <wpsdc:folHlinkClr xmlns:wpsdc="http://www.wps.cn/officeDocument/2017/drawingmlCustomData" val="000099"/>
                      <wpsdc:hlinkUnderline xmlns:wpsdc="http://www.wps.cn/officeDocument/2017/drawingmlCustomData" val="0"/>
                    </a:ext>
                  </a:extLst>
                </a:hlinkClick>
              </a:rPr>
              <a:t>LinkedIn</a:t>
            </a:r>
            <a:r>
              <a:rPr sz="1800" kern="0" spc="17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lists</a:t>
            </a:r>
            <a:r>
              <a:rPr sz="1800" kern="0" spc="1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“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</a:t>
            </a:r>
            <a:r>
              <a:rPr sz="1800" kern="0" spc="1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manager</a:t>
            </a:r>
            <a:r>
              <a:rPr sz="1800" kern="0" spc="1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”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as</a:t>
            </a:r>
            <a:r>
              <a:rPr sz="1800" kern="0" spc="1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#3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</a:t>
            </a:r>
            <a:r>
              <a:rPr sz="1800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</a:t>
            </a:r>
            <a:r>
              <a:rPr sz="1800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top</a:t>
            </a:r>
            <a:r>
              <a:rPr sz="1800" kern="0" spc="2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10</a:t>
            </a:r>
            <a:r>
              <a:rPr sz="1800" kern="0" spc="-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jobs</a:t>
            </a:r>
            <a:r>
              <a:rPr sz="1800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identified</a:t>
            </a:r>
            <a:r>
              <a:rPr sz="1800" kern="0" spc="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as</a:t>
            </a:r>
            <a:r>
              <a:rPr sz="1800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having       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greatest number of</a:t>
            </a:r>
            <a:r>
              <a:rPr sz="1800" kern="0" spc="-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openings, steady growth, and</a:t>
            </a:r>
            <a:r>
              <a:rPr sz="1800" kern="0" spc="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1800" kern="0" spc="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livabl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 wage.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79780" indent="-290195" algn="l" rtl="0" eaLnBrk="0">
              <a:lnSpc>
                <a:spcPct val="94000"/>
              </a:lnSpc>
              <a:spcBef>
                <a:spcPts val="1400"/>
              </a:spcBef>
              <a:tabLst>
                <a:tab pos="618490" algn="l"/>
              </a:tabLst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800" kern="0" spc="2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top skills employers look for in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new</a:t>
            </a:r>
            <a:r>
              <a:rPr sz="1800" kern="0" spc="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college</a:t>
            </a:r>
            <a:r>
              <a:rPr sz="1800" kern="0" spc="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graduates</a:t>
            </a:r>
            <a:r>
              <a:rPr sz="1800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are</a:t>
            </a:r>
            <a:r>
              <a:rPr sz="1800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all related to </a:t>
            </a:r>
            <a:r>
              <a:rPr sz="1800" i="1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PM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: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team-work</a:t>
            </a:r>
            <a:r>
              <a:rPr sz="1800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</a:t>
            </a:r>
            <a:r>
              <a:rPr sz="18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problem-solving</a:t>
            </a:r>
            <a:r>
              <a:rPr sz="1800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 </a:t>
            </a:r>
            <a:r>
              <a:rPr sz="18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verbal communications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.</a:t>
            </a:r>
            <a:endParaRPr sz="18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6000"/>
              </a:lnSpc>
            </a:pP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785495" indent="-295910" algn="l" rtl="0" eaLnBrk="0">
              <a:lnSpc>
                <a:spcPct val="94000"/>
              </a:lnSpc>
              <a:spcBef>
                <a:spcPts val="0"/>
              </a:spcBef>
              <a:tabLst>
                <a:tab pos="618490" algn="l"/>
              </a:tabLst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800" kern="0" spc="2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Organizations waste an average of</a:t>
            </a:r>
            <a:r>
              <a:rPr sz="1800"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$97 million per $1 billion s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pent</a:t>
            </a:r>
            <a:r>
              <a:rPr sz="1800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on projects,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due</a:t>
            </a:r>
            <a:r>
              <a:rPr sz="18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</a:t>
            </a:r>
            <a:r>
              <a:rPr sz="18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poor</a:t>
            </a:r>
            <a:r>
              <a:rPr sz="18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</a:t>
            </a:r>
            <a:r>
              <a:rPr sz="18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performance</a:t>
            </a:r>
            <a:r>
              <a:rPr sz="18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(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PMI</a:t>
            </a:r>
            <a:r>
              <a:rPr sz="18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’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</a:t>
            </a:r>
            <a:r>
              <a:rPr sz="18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Pulse</a:t>
            </a:r>
            <a:r>
              <a:rPr sz="1800" i="1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1800" i="1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</a:t>
            </a:r>
            <a:r>
              <a:rPr sz="1800" i="1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Profession</a:t>
            </a:r>
            <a:r>
              <a:rPr sz="1900" i="1" kern="0" spc="140" baseline="30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®</a:t>
            </a:r>
            <a:r>
              <a:rPr sz="1200" i="1" kern="0" spc="-2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2017</a:t>
            </a:r>
            <a:r>
              <a:rPr sz="1800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)</a:t>
            </a:r>
            <a:r>
              <a:rPr sz="1800" kern="0" spc="1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.</a:t>
            </a:r>
            <a:endParaRPr sz="18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52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99800" y="5648167"/>
            <a:ext cx="128762" cy="200942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899808" y="4954747"/>
            <a:ext cx="128762" cy="200941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899801" y="4261327"/>
            <a:ext cx="128762" cy="200941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899802" y="3567908"/>
            <a:ext cx="128762" cy="200942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899803" y="2874486"/>
            <a:ext cx="128762" cy="200942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62" name="path 62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4" name="path 64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66" name="textbox 66"/>
          <p:cNvSpPr/>
          <p:nvPr/>
        </p:nvSpPr>
        <p:spPr>
          <a:xfrm>
            <a:off x="171588" y="208382"/>
            <a:ext cx="3759834" cy="49974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Introduction (1</a:t>
            </a:r>
            <a:r>
              <a:rPr sz="3600" kern="0" spc="16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3600" kern="0" spc="-22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3)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72" name="textbox 72"/>
          <p:cNvSpPr/>
          <p:nvPr/>
        </p:nvSpPr>
        <p:spPr>
          <a:xfrm>
            <a:off x="9111039" y="6830611"/>
            <a:ext cx="97789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3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rect 982"/>
          <p:cNvSpPr/>
          <p:nvPr/>
        </p:nvSpPr>
        <p:spPr>
          <a:xfrm>
            <a:off x="7477391" y="2304303"/>
            <a:ext cx="1421892" cy="309369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84" name="rect 984"/>
          <p:cNvSpPr/>
          <p:nvPr/>
        </p:nvSpPr>
        <p:spPr>
          <a:xfrm>
            <a:off x="764173" y="2639583"/>
            <a:ext cx="5932932" cy="309369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86" name="textbox 986"/>
          <p:cNvSpPr/>
          <p:nvPr/>
        </p:nvSpPr>
        <p:spPr>
          <a:xfrm>
            <a:off x="409881" y="1151389"/>
            <a:ext cx="8799194" cy="58362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52425" indent="-340360" algn="l" rtl="0" eaLnBrk="0">
              <a:lnSpc>
                <a:spcPct val="97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1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 project should successfully pass through each of</a:t>
            </a:r>
            <a:r>
              <a:rPr sz="2100" kern="0" spc="-1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main p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roject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phases before continuing to th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 next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23215" indent="-310515" algn="l" rtl="0" eaLnBrk="0">
              <a:lnSpc>
                <a:spcPct val="100000"/>
              </a:lnSpc>
              <a:spcBef>
                <a:spcPts val="1610"/>
              </a:spcBef>
            </a:pPr>
            <a:r>
              <a:rPr sz="1900" kern="0" spc="5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5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Management rev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iews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also called</a:t>
            </a:r>
            <a:r>
              <a:rPr sz="2100" kern="0" spc="-2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phase exits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</a:t>
            </a:r>
            <a:r>
              <a:rPr sz="2100" kern="0" spc="-2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phase gate reviews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or </a:t>
            </a:r>
            <a:r>
              <a:rPr sz="21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kill</a:t>
            </a:r>
            <a:r>
              <a:rPr sz="21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</a:t>
            </a:r>
            <a:r>
              <a:rPr sz="21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points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are very important for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keeping projects on track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</a:t>
            </a:r>
            <a:r>
              <a:rPr sz="21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determining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if</a:t>
            </a:r>
            <a:r>
              <a:rPr sz="2100" kern="0" spc="-1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they should be continued, r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edirected, or terminated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86130" indent="-295910" algn="l" rtl="0" eaLnBrk="0">
              <a:lnSpc>
                <a:spcPct val="89000"/>
              </a:lnSpc>
              <a:spcBef>
                <a:spcPts val="168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Occur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after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each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phase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evaluate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</a:t>
            </a:r>
            <a:r>
              <a:rPr sz="2000" i="1" kern="0" spc="-22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</a:t>
            </a:r>
            <a:r>
              <a:rPr sz="2000" i="1" kern="0" spc="2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’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</a:t>
            </a:r>
            <a:r>
              <a:rPr sz="2000" i="1" kern="0" spc="-26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progress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like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success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        continued compatibility with org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anizational goals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61950" indent="-349885" algn="l" rtl="0" eaLnBrk="0">
              <a:lnSpc>
                <a:spcPct val="97000"/>
              </a:lnSpc>
              <a:spcBef>
                <a:spcPts val="1585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1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Also, important to have top management involvement thr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oughout the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life cycle of</a:t>
            </a:r>
            <a:r>
              <a:rPr sz="2100" kern="0" spc="-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most projects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79780" indent="-289560" algn="l" rtl="0" eaLnBrk="0">
              <a:lnSpc>
                <a:spcPct val="89000"/>
              </a:lnSpc>
              <a:spcBef>
                <a:spcPts val="143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kern="0" spc="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Many projects are reviewed by management </a:t>
            </a:r>
            <a:r>
              <a:rPr sz="2000" u="sng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on a regular ba</a:t>
            </a:r>
            <a:r>
              <a:rPr sz="2000" u="sng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sis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to make sure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they are progressin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 well.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77240" indent="-287020" algn="l" rtl="0" eaLnBrk="0">
              <a:lnSpc>
                <a:spcPct val="89000"/>
              </a:lnSpc>
              <a:spcBef>
                <a:spcPts val="143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kern="0" spc="15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Do not wait until the end of</a:t>
            </a:r>
            <a:r>
              <a:rPr sz="2000" kern="0" spc="-22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or product phases to seek inputs from          upper managem</a:t>
            </a:r>
            <a:r>
              <a:rPr sz="2000" kern="0" spc="-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ent.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39000"/>
              </a:lnSpc>
            </a:pPr>
            <a:endParaRPr sz="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78000"/>
              </a:lnSpc>
              <a:spcBef>
                <a:spcPts val="0"/>
              </a:spcBef>
            </a:pP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46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988" name="picture 9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00573" y="5446408"/>
            <a:ext cx="135255" cy="211073"/>
          </a:xfrm>
          <a:prstGeom prst="rect">
            <a:avLst/>
          </a:prstGeom>
        </p:spPr>
      </p:pic>
      <p:pic>
        <p:nvPicPr>
          <p:cNvPr id="990" name="picture 9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00571" y="4722509"/>
            <a:ext cx="135254" cy="211073"/>
          </a:xfrm>
          <a:prstGeom prst="rect">
            <a:avLst/>
          </a:prstGeom>
        </p:spPr>
      </p:pic>
      <p:pic>
        <p:nvPicPr>
          <p:cNvPr id="992" name="picture 9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00570" y="3175641"/>
            <a:ext cx="135255" cy="211073"/>
          </a:xfrm>
          <a:prstGeom prst="rect">
            <a:avLst/>
          </a:prstGeom>
        </p:spPr>
      </p:pic>
      <p:sp>
        <p:nvSpPr>
          <p:cNvPr id="994" name="textbox 994"/>
          <p:cNvSpPr/>
          <p:nvPr/>
        </p:nvSpPr>
        <p:spPr>
          <a:xfrm>
            <a:off x="167075" y="-17687"/>
            <a:ext cx="7693025" cy="8102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indent="3175" algn="l" rtl="0" eaLnBrk="0">
              <a:lnSpc>
                <a:spcPct val="80000"/>
              </a:lnSpc>
              <a:spcBef>
                <a:spcPts val="0"/>
              </a:spcBef>
            </a:pPr>
            <a:r>
              <a:rPr sz="32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Importance</a:t>
            </a:r>
            <a:r>
              <a:rPr sz="3200" kern="0" spc="5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2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3200" kern="0" spc="-28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2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</a:t>
            </a:r>
            <a:r>
              <a:rPr sz="3200" kern="0" spc="5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2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Phases</a:t>
            </a:r>
            <a:r>
              <a:rPr sz="3200" kern="0" spc="5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2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</a:t>
            </a:r>
            <a:r>
              <a:rPr sz="3200" kern="0" spc="5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2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Management </a:t>
            </a:r>
            <a:r>
              <a:rPr sz="32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Reviews</a:t>
            </a:r>
            <a:endParaRPr sz="3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pSp>
        <p:nvGrpSpPr>
          <p:cNvPr id="92" name="group 92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996" name="path 996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998" name="path 998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000" name="textbox 1000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textbox 1004"/>
          <p:cNvSpPr/>
          <p:nvPr/>
        </p:nvSpPr>
        <p:spPr>
          <a:xfrm>
            <a:off x="409881" y="1151389"/>
            <a:ext cx="8390890" cy="32131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52425" indent="-340360" algn="l" rtl="0" eaLnBrk="0">
              <a:lnSpc>
                <a:spcPct val="100000"/>
              </a:lnSpc>
              <a:spcBef>
                <a:spcPts val="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7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project context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has a critica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 impact on 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which product</a:t>
            </a:r>
            <a:r>
              <a:rPr sz="2100" kern="0" spc="10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development</a:t>
            </a:r>
            <a:r>
              <a:rPr sz="21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life cycle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will be most effective for a p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articular</a:t>
            </a:r>
            <a:r>
              <a:rPr sz="2100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software development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63220" indent="-350520" algn="l" rtl="0" eaLnBrk="0">
              <a:lnSpc>
                <a:spcPct val="97000"/>
              </a:lnSpc>
              <a:spcBef>
                <a:spcPts val="154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8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Likewise, sever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al issues unique to the IT industry have a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critical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impact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on managing IT pro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jects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89585" algn="l" rtl="0" eaLnBrk="0">
              <a:lnSpc>
                <a:spcPct val="88000"/>
              </a:lnSpc>
              <a:spcBef>
                <a:spcPts val="1780"/>
              </a:spcBef>
            </a:pP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1.</a:t>
            </a:r>
            <a:r>
              <a:rPr sz="2000" i="1" kern="0" spc="5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nature of IT</a:t>
            </a:r>
            <a:r>
              <a:rPr sz="2000" i="1" kern="0" spc="-2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Projects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78155" algn="l" rtl="0" eaLnBrk="0">
              <a:lnSpc>
                <a:spcPct val="88000"/>
              </a:lnSpc>
              <a:spcBef>
                <a:spcPts val="1490"/>
              </a:spcBef>
            </a:pPr>
            <a:r>
              <a:rPr sz="20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2.   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</a:t>
            </a:r>
            <a:r>
              <a:rPr sz="20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characteristics</a:t>
            </a:r>
            <a:r>
              <a:rPr sz="20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20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IT</a:t>
            </a:r>
            <a:r>
              <a:rPr sz="2000" i="1" kern="0" spc="-4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</a:t>
            </a:r>
            <a:r>
              <a:rPr sz="2000" i="1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team</a:t>
            </a:r>
            <a:r>
              <a:rPr sz="2000" i="1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members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3000"/>
              </a:lnSpc>
            </a:pPr>
            <a:endParaRPr sz="1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82600" algn="l" rtl="0" eaLnBrk="0">
              <a:lnSpc>
                <a:spcPct val="88000"/>
              </a:lnSpc>
              <a:spcBef>
                <a:spcPts val="5"/>
              </a:spcBef>
            </a:pP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3.    The diverse nature of</a:t>
            </a:r>
            <a:r>
              <a:rPr sz="2000" i="1" kern="0" spc="5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technologies</a:t>
            </a:r>
            <a:r>
              <a:rPr sz="2000" i="1" kern="0" spc="6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</a:t>
            </a:r>
            <a:r>
              <a:rPr sz="2000" i="1" kern="0" spc="-1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nvolved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006" name="textbox 1006"/>
          <p:cNvSpPr/>
          <p:nvPr/>
        </p:nvSpPr>
        <p:spPr>
          <a:xfrm>
            <a:off x="173874" y="208382"/>
            <a:ext cx="4912359" cy="5054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</a:t>
            </a:r>
            <a:r>
              <a:rPr sz="3600" kern="0" spc="5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Context</a:t>
            </a:r>
            <a:r>
              <a:rPr sz="3600" kern="0" spc="5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3600" kern="0" spc="-28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IT</a:t>
            </a:r>
            <a:r>
              <a:rPr sz="3600" kern="0" spc="5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Projects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pSp>
        <p:nvGrpSpPr>
          <p:cNvPr id="94" name="group 94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1008" name="path 1008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010" name="path 1010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014" name="textbox 1014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016" name="textbox 1016"/>
          <p:cNvSpPr/>
          <p:nvPr/>
        </p:nvSpPr>
        <p:spPr>
          <a:xfrm>
            <a:off x="9029248" y="6830611"/>
            <a:ext cx="179704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47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textbox 1020"/>
          <p:cNvSpPr/>
          <p:nvPr/>
        </p:nvSpPr>
        <p:spPr>
          <a:xfrm>
            <a:off x="409881" y="1151389"/>
            <a:ext cx="8799194" cy="58362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9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2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Unlike projects in many other industri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es, 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IT projects are very diverse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76605" indent="-286385" algn="l" rtl="0" eaLnBrk="0">
              <a:lnSpc>
                <a:spcPct val="89000"/>
              </a:lnSpc>
              <a:spcBef>
                <a:spcPts val="143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kern="0" spc="1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IT projects can be very diverse in terms of</a:t>
            </a:r>
            <a:r>
              <a:rPr sz="2000" kern="0" spc="-1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size,  complexity, prod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ucts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     produced, application area, and resource requi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rements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90220" algn="l" rtl="0" eaLnBrk="0">
              <a:lnSpc>
                <a:spcPct val="88000"/>
              </a:lnSpc>
              <a:spcBef>
                <a:spcPts val="142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nature of</a:t>
            </a:r>
            <a:r>
              <a:rPr sz="2000" kern="0" spc="-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software development projects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is even more div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erse than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79145" algn="l" rtl="0" eaLnBrk="0">
              <a:lnSpc>
                <a:spcPct val="88000"/>
              </a:lnSpc>
              <a:spcBef>
                <a:spcPts val="290"/>
              </a:spcBef>
            </a:pP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hardware-oriented proje</a:t>
            </a:r>
            <a:r>
              <a:rPr sz="2000" kern="0" spc="-1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cts</a:t>
            </a:r>
            <a:endParaRPr sz="2000" kern="0" spc="-10" dirty="0">
              <a:solidFill>
                <a:srgbClr val="000099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79145" algn="l" rtl="0" eaLnBrk="0">
              <a:lnSpc>
                <a:spcPct val="88000"/>
              </a:lnSpc>
              <a:spcBef>
                <a:spcPts val="290"/>
              </a:spcBef>
            </a:pPr>
            <a:endParaRPr sz="2000" kern="0" spc="-10" dirty="0">
              <a:solidFill>
                <a:srgbClr val="000099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79145" algn="l" rtl="0" eaLnBrk="0">
              <a:lnSpc>
                <a:spcPct val="88000"/>
              </a:lnSpc>
              <a:spcBef>
                <a:spcPts val="290"/>
              </a:spcBef>
            </a:pPr>
            <a:endParaRPr sz="1900" kern="0" spc="40" dirty="0">
              <a:solidFill>
                <a:srgbClr val="B2B2B2">
                  <a:alpha val="100000"/>
                </a:srgbClr>
              </a:solidFill>
              <a:latin typeface="Wingdings" panose="05000000000000000000"/>
              <a:ea typeface="Wingdings" panose="05000000000000000000"/>
              <a:cs typeface="Wingdings" panose="05000000000000000000"/>
            </a:endParaRPr>
          </a:p>
          <a:p>
            <a:pPr marL="363220" indent="-350520" algn="l" rtl="0" eaLnBrk="0">
              <a:lnSpc>
                <a:spcPct val="97000"/>
              </a:lnSpc>
              <a:spcBef>
                <a:spcPts val="1585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7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Important to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develop and follow bes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 practices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 managing the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          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diversified IT projects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76605" indent="-286385" algn="l" rtl="0" eaLnBrk="0">
              <a:lnSpc>
                <a:spcPct val="89000"/>
              </a:lnSpc>
              <a:spcBef>
                <a:spcPts val="173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kern="0" spc="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Developing best practices gives IT project managers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2000" kern="0" spc="-1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common starting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  point and method to follow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with every pro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ject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39000"/>
              </a:lnSpc>
            </a:pPr>
            <a:endParaRPr sz="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78000"/>
              </a:lnSpc>
              <a:spcBef>
                <a:spcPts val="0"/>
              </a:spcBef>
            </a:pP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48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1022" name="picture 10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00583" y="5507369"/>
            <a:ext cx="135255" cy="211073"/>
          </a:xfrm>
          <a:prstGeom prst="rect">
            <a:avLst/>
          </a:prstGeom>
        </p:spPr>
      </p:pic>
      <p:pic>
        <p:nvPicPr>
          <p:cNvPr id="1026" name="picture 10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00573" y="2367920"/>
            <a:ext cx="135255" cy="211073"/>
          </a:xfrm>
          <a:prstGeom prst="rect">
            <a:avLst/>
          </a:prstGeom>
        </p:spPr>
      </p:pic>
      <p:pic>
        <p:nvPicPr>
          <p:cNvPr id="1028" name="picture 10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00572" y="1644015"/>
            <a:ext cx="135255" cy="211073"/>
          </a:xfrm>
          <a:prstGeom prst="rect">
            <a:avLst/>
          </a:prstGeom>
        </p:spPr>
      </p:pic>
      <p:grpSp>
        <p:nvGrpSpPr>
          <p:cNvPr id="96" name="group 96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1030" name="path 1030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032" name="path 1032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034" name="textbox 1034"/>
          <p:cNvSpPr/>
          <p:nvPr/>
        </p:nvSpPr>
        <p:spPr>
          <a:xfrm>
            <a:off x="154449" y="208382"/>
            <a:ext cx="3902709" cy="5054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Nature</a:t>
            </a:r>
            <a:r>
              <a:rPr sz="3600" kern="0" spc="15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3600" kern="0" spc="-28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IT</a:t>
            </a:r>
            <a:r>
              <a:rPr sz="3600" kern="0" spc="15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Projects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036" name="textbox 1036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textbox 1040"/>
          <p:cNvSpPr/>
          <p:nvPr/>
        </p:nvSpPr>
        <p:spPr>
          <a:xfrm>
            <a:off x="409881" y="1151389"/>
            <a:ext cx="8501380" cy="52730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63220" indent="-350520" algn="l" rtl="0" eaLnBrk="0">
              <a:lnSpc>
                <a:spcPct val="97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People involved in IT projects come from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diverse b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ackground</a:t>
            </a:r>
            <a:r>
              <a:rPr sz="2100" kern="0" spc="8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&amp; 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possess</a:t>
            </a:r>
            <a:r>
              <a:rPr sz="21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2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different</a:t>
            </a:r>
            <a:r>
              <a:rPr sz="2100" kern="0" spc="18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2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skills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2700" algn="l" rtl="0" eaLnBrk="0">
              <a:lnSpc>
                <a:spcPct val="89000"/>
              </a:lnSpc>
              <a:spcBef>
                <a:spcPts val="160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Diverse project teams pro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vide a significant advantage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90220" algn="l" rtl="0" eaLnBrk="0">
              <a:lnSpc>
                <a:spcPct val="88000"/>
              </a:lnSpc>
              <a:spcBef>
                <a:spcPts val="143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They analyze project requirements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from a</a:t>
            </a:r>
            <a:r>
              <a:rPr sz="2000" kern="0" spc="-1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robust systems view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86765" indent="-296545" algn="l" rtl="0" eaLnBrk="0">
              <a:lnSpc>
                <a:spcPct val="89000"/>
              </a:lnSpc>
              <a:spcBef>
                <a:spcPts val="119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kern="0" spc="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Many companies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purposely hire graduates in other fields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such as business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and mathematics to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provide different perspecti</a:t>
            </a:r>
            <a:r>
              <a:rPr sz="2000" kern="0" spc="-1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ves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on IT projects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53695" indent="-340995" algn="l" rtl="0" eaLnBrk="0">
              <a:lnSpc>
                <a:spcPct val="97000"/>
              </a:lnSpc>
              <a:spcBef>
                <a:spcPts val="1585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36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Some IT projects require the skills of</a:t>
            </a:r>
            <a:r>
              <a:rPr sz="2100" kern="0" spc="-2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people in</a:t>
            </a:r>
            <a:r>
              <a:rPr sz="2100" kern="0" spc="-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just a few</a:t>
            </a:r>
            <a:r>
              <a:rPr sz="2100" kern="0" spc="-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job</a:t>
            </a:r>
            <a:r>
              <a:rPr sz="2100" kern="0" spc="1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functions,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but some projects require inputs from many or</a:t>
            </a:r>
            <a:r>
              <a:rPr sz="21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all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2100" kern="0" spc="-1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them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79780" indent="-289560" algn="l" rtl="0" eaLnBrk="0">
              <a:lnSpc>
                <a:spcPct val="89000"/>
              </a:lnSpc>
              <a:spcBef>
                <a:spcPts val="143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kern="0" spc="1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IT professionals often become technical experts in one a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rea, or they decide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to move into a management pos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ition.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86130" indent="-295910" algn="l" rtl="0" eaLnBrk="0">
              <a:lnSpc>
                <a:spcPct val="89000"/>
              </a:lnSpc>
              <a:spcBef>
                <a:spcPts val="143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Technical specialists or project managers ra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rely remain with the same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company for a</a:t>
            </a:r>
            <a:r>
              <a:rPr sz="2000" kern="0" spc="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long time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8000"/>
              </a:lnSpc>
            </a:pP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786130" indent="-295910" algn="l" rtl="0" eaLnBrk="0">
              <a:lnSpc>
                <a:spcPct val="89000"/>
              </a:lnSpc>
              <a:spcBef>
                <a:spcPts val="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kern="0" spc="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Many IT projects include many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contract workers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work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ing with whom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creates specia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 challenges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1042" name="picture 10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00570" y="5880749"/>
            <a:ext cx="135255" cy="211074"/>
          </a:xfrm>
          <a:prstGeom prst="rect">
            <a:avLst/>
          </a:prstGeom>
        </p:spPr>
      </p:pic>
      <p:pic>
        <p:nvPicPr>
          <p:cNvPr id="1044" name="picture 10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00570" y="5156849"/>
            <a:ext cx="135255" cy="211073"/>
          </a:xfrm>
          <a:prstGeom prst="rect">
            <a:avLst/>
          </a:prstGeom>
        </p:spPr>
      </p:pic>
      <p:pic>
        <p:nvPicPr>
          <p:cNvPr id="1046" name="picture 10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00570" y="4432949"/>
            <a:ext cx="135255" cy="211073"/>
          </a:xfrm>
          <a:prstGeom prst="rect">
            <a:avLst/>
          </a:prstGeom>
        </p:spPr>
      </p:pic>
      <p:pic>
        <p:nvPicPr>
          <p:cNvPr id="1048" name="picture 10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00572" y="2886075"/>
            <a:ext cx="135255" cy="211073"/>
          </a:xfrm>
          <a:prstGeom prst="rect">
            <a:avLst/>
          </a:prstGeom>
        </p:spPr>
      </p:pic>
      <p:pic>
        <p:nvPicPr>
          <p:cNvPr id="1050" name="picture 10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00570" y="2466984"/>
            <a:ext cx="135255" cy="211073"/>
          </a:xfrm>
          <a:prstGeom prst="rect">
            <a:avLst/>
          </a:prstGeom>
        </p:spPr>
      </p:pic>
      <p:sp>
        <p:nvSpPr>
          <p:cNvPr id="1052" name="textbox 1052"/>
          <p:cNvSpPr/>
          <p:nvPr/>
        </p:nvSpPr>
        <p:spPr>
          <a:xfrm>
            <a:off x="176617" y="208382"/>
            <a:ext cx="8173084" cy="5054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Characteristics</a:t>
            </a:r>
            <a:r>
              <a:rPr sz="3600" kern="0" spc="3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3600" kern="0" spc="-29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IT</a:t>
            </a:r>
            <a:r>
              <a:rPr sz="3600" kern="0" spc="3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</a:t>
            </a:r>
            <a:r>
              <a:rPr sz="3600" kern="0" spc="3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Team</a:t>
            </a:r>
            <a:r>
              <a:rPr sz="3600" kern="0" spc="3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Members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pSp>
        <p:nvGrpSpPr>
          <p:cNvPr id="98" name="group 98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1054" name="path 1054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056" name="path 1056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060" name="textbox 1060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062" name="textbox 1062"/>
          <p:cNvSpPr/>
          <p:nvPr/>
        </p:nvSpPr>
        <p:spPr>
          <a:xfrm>
            <a:off x="9029249" y="6830612"/>
            <a:ext cx="179704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49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textbox 1066"/>
          <p:cNvSpPr/>
          <p:nvPr/>
        </p:nvSpPr>
        <p:spPr>
          <a:xfrm>
            <a:off x="409881" y="1151389"/>
            <a:ext cx="8799194" cy="58362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55600" indent="-343535" algn="l" rtl="0" eaLnBrk="0">
              <a:lnSpc>
                <a:spcPct val="97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Different IT professionals require di</a:t>
            </a:r>
            <a:r>
              <a:rPr sz="2100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fferent technologies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which can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make communication between professionals challenging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93115" indent="-302895" algn="l" rtl="0" eaLnBrk="0">
              <a:lnSpc>
                <a:spcPct val="89000"/>
              </a:lnSpc>
              <a:spcBef>
                <a:spcPts val="143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kern="0" spc="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Hardware specialist may not understand the language of</a:t>
            </a:r>
            <a:r>
              <a:rPr sz="2000" kern="0" spc="-1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database analyst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s.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Security specialists may find it hard to comm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unicate with business analyst.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76605" indent="-286385" algn="l" rtl="0" eaLnBrk="0">
              <a:lnSpc>
                <a:spcPct val="89000"/>
              </a:lnSpc>
              <a:spcBef>
                <a:spcPts val="143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kern="0" spc="1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managers may find it more difficult to form an</a:t>
            </a:r>
            <a:r>
              <a:rPr sz="2000" kern="0" spc="-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 lead versatile IT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 project te</a:t>
            </a:r>
            <a:r>
              <a:rPr sz="2000" kern="0" spc="-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ams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2700" algn="l" rtl="0" eaLnBrk="0">
              <a:lnSpc>
                <a:spcPct val="89000"/>
              </a:lnSpc>
              <a:spcBef>
                <a:spcPts val="1590"/>
              </a:spcBef>
            </a:pPr>
            <a:r>
              <a:rPr sz="1900" kern="0" spc="3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0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IT technologies change rapidly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79780" indent="-289560" algn="l" rtl="0" eaLnBrk="0">
              <a:lnSpc>
                <a:spcPct val="89000"/>
              </a:lnSpc>
              <a:spcBef>
                <a:spcPts val="143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kern="0" spc="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 project team might be close to finishing a project when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it discovers </a:t>
            </a:r>
            <a:r>
              <a:rPr sz="2000" kern="0" spc="-1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 new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technology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that can greatly enhance the project and better me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et long-term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77240" algn="l" rtl="0" eaLnBrk="0">
              <a:lnSpc>
                <a:spcPct val="78000"/>
              </a:lnSpc>
              <a:spcBef>
                <a:spcPts val="530"/>
              </a:spcBef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business need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s.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85495" indent="-295910" algn="l" rtl="0" eaLnBrk="0">
              <a:lnSpc>
                <a:spcPct val="94000"/>
              </a:lnSpc>
              <a:spcBef>
                <a:spcPts val="1400"/>
              </a:spcBef>
              <a:tabLst>
                <a:tab pos="618490" algn="l"/>
              </a:tabLst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800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New technologies have also </a:t>
            </a:r>
            <a:r>
              <a:rPr sz="18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shortened the time frame 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many businesses have to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develop, produce, and distribute new product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 and services.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86130" indent="-296545" algn="l" rtl="0" eaLnBrk="0">
              <a:lnSpc>
                <a:spcPct val="94000"/>
              </a:lnSpc>
              <a:spcBef>
                <a:spcPts val="1400"/>
              </a:spcBef>
              <a:tabLst>
                <a:tab pos="618490" algn="l"/>
              </a:tabLst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800" kern="0" spc="2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This </a:t>
            </a:r>
            <a:r>
              <a:rPr sz="18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fast-paced environment 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requires </a:t>
            </a:r>
            <a:r>
              <a:rPr sz="18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equally fast-paced proce</a:t>
            </a:r>
            <a:r>
              <a:rPr sz="1800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sses </a:t>
            </a:r>
            <a:r>
              <a:rPr sz="1800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 manage</a:t>
            </a:r>
            <a:r>
              <a:rPr sz="18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</a:t>
            </a:r>
            <a:r>
              <a:rPr sz="1800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 produce IT projects and</a:t>
            </a:r>
            <a:r>
              <a:rPr sz="1800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products.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39000"/>
              </a:lnSpc>
            </a:pPr>
            <a:endParaRPr sz="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78000"/>
              </a:lnSpc>
              <a:spcBef>
                <a:spcPts val="0"/>
              </a:spcBef>
            </a:pPr>
            <a:r>
              <a:rPr sz="1100" kern="0" spc="-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50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1068" name="picture 106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99800" y="5632927"/>
            <a:ext cx="128762" cy="200942"/>
          </a:xfrm>
          <a:prstGeom prst="rect">
            <a:avLst/>
          </a:prstGeom>
        </p:spPr>
      </p:pic>
      <p:pic>
        <p:nvPicPr>
          <p:cNvPr id="1070" name="picture 10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99791" y="4939507"/>
            <a:ext cx="128762" cy="200942"/>
          </a:xfrm>
          <a:prstGeom prst="rect">
            <a:avLst/>
          </a:prstGeom>
        </p:spPr>
      </p:pic>
      <p:pic>
        <p:nvPicPr>
          <p:cNvPr id="1072" name="picture 10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00571" y="3914789"/>
            <a:ext cx="135254" cy="211073"/>
          </a:xfrm>
          <a:prstGeom prst="rect">
            <a:avLst/>
          </a:prstGeom>
        </p:spPr>
      </p:pic>
      <p:pic>
        <p:nvPicPr>
          <p:cNvPr id="1074" name="picture 107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00570" y="2703204"/>
            <a:ext cx="135255" cy="211073"/>
          </a:xfrm>
          <a:prstGeom prst="rect">
            <a:avLst/>
          </a:prstGeom>
        </p:spPr>
      </p:pic>
      <p:pic>
        <p:nvPicPr>
          <p:cNvPr id="1076" name="picture 10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00569" y="1979304"/>
            <a:ext cx="135255" cy="211073"/>
          </a:xfrm>
          <a:prstGeom prst="rect">
            <a:avLst/>
          </a:prstGeom>
        </p:spPr>
      </p:pic>
      <p:sp>
        <p:nvSpPr>
          <p:cNvPr id="1078" name="textbox 1078"/>
          <p:cNvSpPr/>
          <p:nvPr/>
        </p:nvSpPr>
        <p:spPr>
          <a:xfrm>
            <a:off x="167930" y="208382"/>
            <a:ext cx="4014470" cy="5054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Diverse Te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chnologies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pSp>
        <p:nvGrpSpPr>
          <p:cNvPr id="100" name="group 100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1080" name="path 1080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082" name="path 1082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084" name="textbox 1084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textbox 1088"/>
          <p:cNvSpPr/>
          <p:nvPr/>
        </p:nvSpPr>
        <p:spPr>
          <a:xfrm>
            <a:off x="333681" y="1151389"/>
            <a:ext cx="8487409" cy="410019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56870" indent="-344170" algn="l" rtl="0" eaLnBrk="0">
              <a:lnSpc>
                <a:spcPct val="97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1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Agile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means being able to </a:t>
            </a:r>
            <a:r>
              <a:rPr sz="21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move quickly and </a:t>
            </a:r>
            <a:r>
              <a:rPr sz="2100" i="1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easily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but some people feel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that project management, as they have seen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it used, does not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allow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53060" algn="l" rtl="0" eaLnBrk="0">
              <a:lnSpc>
                <a:spcPct val="88000"/>
              </a:lnSpc>
              <a:spcBef>
                <a:spcPts val="595"/>
              </a:spcBef>
            </a:pP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people to work quickl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y or</a:t>
            </a: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easily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2700" algn="l" rtl="0" eaLnBrk="0">
              <a:lnSpc>
                <a:spcPct val="89000"/>
              </a:lnSpc>
              <a:spcBef>
                <a:spcPts val="143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8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Early software development projects often used </a:t>
            </a:r>
            <a:r>
              <a:rPr sz="2100" i="1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 waterfall approach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89585" algn="l" rtl="0" eaLnBrk="0">
              <a:lnSpc>
                <a:spcPct val="88000"/>
              </a:lnSpc>
              <a:spcBef>
                <a:spcPts val="1410"/>
              </a:spcBef>
              <a:tabLst>
                <a:tab pos="618490" algn="l"/>
              </a:tabLst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800" kern="0" spc="2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This approach is often difficult to use as technology a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nd businesses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become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79780" algn="l" rtl="0" eaLnBrk="0">
              <a:lnSpc>
                <a:spcPct val="88000"/>
              </a:lnSpc>
              <a:spcBef>
                <a:spcPts val="380"/>
              </a:spcBef>
            </a:pPr>
            <a:r>
              <a:rPr sz="18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more comple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x, because </a:t>
            </a:r>
            <a:r>
              <a:rPr sz="1800" i="1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requirements were unknown or continuously changing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64490" indent="-351790" algn="l" rtl="0" eaLnBrk="0">
              <a:lnSpc>
                <a:spcPct val="97000"/>
              </a:lnSpc>
              <a:spcBef>
                <a:spcPts val="116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1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Agile today means using an approach where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requirements a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nd solutions</a:t>
            </a:r>
            <a:r>
              <a:rPr sz="21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evolve through col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laboration</a:t>
            </a:r>
            <a:r>
              <a:rPr sz="1900" kern="0" spc="-53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  <a:hlinkClick r:id="rId1">
                  <a:extLst>
                    <a:ext uri="{DAF060AB-1E55-43B9-8AAB-6FB025537F2F}">
                      <wpsdc:hlinkClr xmlns:wpsdc="http://www.wps.cn/officeDocument/2017/drawingmlCustomData" val="B2B2B2"/>
                      <wpsdc:folHlinkClr xmlns:wpsdc="http://www.wps.cn/officeDocument/2017/drawingmlCustomData" val="B2B2B2"/>
                      <wpsdc:hlinkUnderline xmlns:wpsdc="http://www.wps.cn/officeDocument/2017/drawingmlCustomData" val="0"/>
                    </a:ext>
                  </a:extLst>
                </a:hlinkClick>
              </a:rPr>
              <a:t> 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1092" name="picture 10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23604" y="2798288"/>
            <a:ext cx="128762" cy="200942"/>
          </a:xfrm>
          <a:prstGeom prst="rect">
            <a:avLst/>
          </a:prstGeom>
        </p:spPr>
      </p:pic>
      <p:sp>
        <p:nvSpPr>
          <p:cNvPr id="1100" name="textbox 1100"/>
          <p:cNvSpPr/>
          <p:nvPr/>
        </p:nvSpPr>
        <p:spPr>
          <a:xfrm>
            <a:off x="163816" y="208382"/>
            <a:ext cx="4948554" cy="5054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Agile Project Manag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ement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pSp>
        <p:nvGrpSpPr>
          <p:cNvPr id="102" name="group 102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1102" name="path 1102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104" name="path 1104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106" name="textbox 1106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108" name="textbox 1108"/>
          <p:cNvSpPr/>
          <p:nvPr/>
        </p:nvSpPr>
        <p:spPr>
          <a:xfrm>
            <a:off x="9033315" y="6830611"/>
            <a:ext cx="175260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51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textbox 1088"/>
          <p:cNvSpPr/>
          <p:nvPr/>
        </p:nvSpPr>
        <p:spPr>
          <a:xfrm>
            <a:off x="333681" y="1151389"/>
            <a:ext cx="8487409" cy="410019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56870" indent="-344170" algn="l" rtl="0" eaLnBrk="0">
              <a:lnSpc>
                <a:spcPct val="97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  <a:hlinkClick r:id="rId1">
                  <a:extLst>
                    <a:ext uri="{DAF060AB-1E55-43B9-8AAB-6FB025537F2F}">
                      <wpsdc:hlinkClr xmlns:wpsdc="http://www.wps.cn/officeDocument/2017/drawingmlCustomData" val="B2B2B2"/>
                      <wpsdc:folHlinkClr xmlns:wpsdc="http://www.wps.cn/officeDocument/2017/drawingmlCustomData" val="B2B2B2"/>
                      <wpsdc:hlinkUnderline xmlns:wpsdc="http://www.wps.cn/officeDocument/2017/drawingmlCustomData" val="0"/>
                    </a:ext>
                  </a:extLst>
                </a:hlinkClick>
              </a:rPr>
              <a:t>n</a:t>
            </a:r>
            <a:r>
              <a:rPr sz="1900" kern="0" spc="-53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  <a:hlinkClick r:id="rId1">
                  <a:extLst>
                    <a:ext uri="{DAF060AB-1E55-43B9-8AAB-6FB025537F2F}">
                      <wpsdc:hlinkClr xmlns:wpsdc="http://www.wps.cn/officeDocument/2017/drawingmlCustomData" val="B2B2B2"/>
                      <wpsdc:folHlinkClr xmlns:wpsdc="http://www.wps.cn/officeDocument/2017/drawingmlCustomData" val="B2B2B2"/>
                      <wpsdc:hlinkUnderline xmlns:wpsdc="http://www.wps.cn/officeDocument/2017/drawingmlCustomData" val="0"/>
                    </a:ext>
                  </a:extLst>
                </a:hlinkClick>
              </a:rPr>
              <a:t> </a:t>
            </a:r>
            <a:r>
              <a:rPr sz="2100" u="sng" kern="0" spc="-490" dirty="0">
                <a:solidFill>
                  <a:srgbClr val="99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1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 </a:t>
            </a:r>
            <a:r>
              <a:rPr sz="2100" u="sng" kern="0" spc="40" dirty="0">
                <a:solidFill>
                  <a:srgbClr val="99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1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Manifesto for</a:t>
            </a:r>
            <a:r>
              <a:rPr sz="2100" u="sng" kern="0" spc="30" dirty="0">
                <a:solidFill>
                  <a:srgbClr val="99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1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 Agile</a:t>
            </a:r>
            <a:r>
              <a:rPr sz="2100" u="sng" kern="0" spc="160" dirty="0">
                <a:solidFill>
                  <a:srgbClr val="99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1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 </a:t>
            </a:r>
            <a:r>
              <a:rPr sz="2100" u="sng" kern="0" spc="30" dirty="0">
                <a:solidFill>
                  <a:srgbClr val="99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1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Software Development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5000"/>
              </a:lnSpc>
            </a:pP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785495" indent="-296545" algn="l" rtl="0" eaLnBrk="0">
              <a:lnSpc>
                <a:spcPct val="89000"/>
              </a:lnSpc>
              <a:tabLst>
                <a:tab pos="610235" algn="l"/>
              </a:tabLst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   In</a:t>
            </a: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February</a:t>
            </a: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2001,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group</a:t>
            </a: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17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people called “</a:t>
            </a:r>
            <a:r>
              <a:rPr sz="18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</a:t>
            </a:r>
            <a:r>
              <a:rPr sz="1800" i="1" kern="0" spc="-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Agile</a:t>
            </a:r>
            <a:r>
              <a:rPr sz="1800" i="1" kern="0" spc="-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Alliance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” developed and     agreed on the Manifesto for Agile</a:t>
            </a:r>
            <a:r>
              <a:rPr sz="1800" kern="0" spc="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Software Devel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opment, as follows: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094" name="rect 1094"/>
          <p:cNvSpPr/>
          <p:nvPr/>
        </p:nvSpPr>
        <p:spPr>
          <a:xfrm>
            <a:off x="485775" y="2515870"/>
            <a:ext cx="8156575" cy="2553335"/>
          </a:xfrm>
          <a:prstGeom prst="rect">
            <a:avLst/>
          </a:prstGeom>
          <a:solidFill>
            <a:srgbClr val="CFFFC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98" name="textbox 1098"/>
          <p:cNvSpPr/>
          <p:nvPr/>
        </p:nvSpPr>
        <p:spPr>
          <a:xfrm>
            <a:off x="524510" y="2614295"/>
            <a:ext cx="8016875" cy="24542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64135" indent="1905" algn="l" rtl="0" eaLnBrk="0">
              <a:lnSpc>
                <a:spcPct val="91000"/>
              </a:lnSpc>
            </a:pPr>
            <a:r>
              <a:rPr sz="1700" b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“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We are uncovering </a:t>
            </a:r>
            <a:r>
              <a:rPr sz="17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better ways of developing software 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by doing it a</a:t>
            </a:r>
            <a:r>
              <a:rPr sz="17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nd helping others do</a:t>
            </a:r>
            <a:r>
              <a:rPr sz="17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7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it.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Through this work we have come to value:</a:t>
            </a:r>
            <a:r>
              <a:rPr sz="1700" kern="0" spc="1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endParaRPr sz="1700" kern="0" spc="190" dirty="0">
              <a:solidFill>
                <a:srgbClr val="000000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64135" indent="1905" algn="l" rtl="0" eaLnBrk="0">
              <a:lnSpc>
                <a:spcPct val="91000"/>
              </a:lnSpc>
            </a:pPr>
            <a:endParaRPr sz="1700" kern="0" spc="190" dirty="0">
              <a:solidFill>
                <a:srgbClr val="000000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64135" indent="1905" algn="l" rtl="0" eaLnBrk="0">
              <a:lnSpc>
                <a:spcPct val="91000"/>
              </a:lnSpc>
            </a:pP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1) </a:t>
            </a:r>
            <a:r>
              <a:rPr sz="17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Individuals and interactions </a:t>
            </a:r>
            <a:r>
              <a:rPr sz="1700" i="1" u="sng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ov</a:t>
            </a:r>
            <a:r>
              <a:rPr sz="1700" i="1" u="sng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er</a:t>
            </a:r>
            <a:r>
              <a:rPr sz="1700" i="1" kern="0" spc="-2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700" i="1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processes</a:t>
            </a:r>
            <a:r>
              <a:rPr lang="en-US" sz="1700" i="1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7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 tools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; </a:t>
            </a:r>
            <a:endParaRPr sz="1700" kern="0" spc="0" dirty="0">
              <a:solidFill>
                <a:srgbClr val="000000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64135" indent="1905" algn="l" rtl="0" eaLnBrk="0">
              <a:lnSpc>
                <a:spcPct val="91000"/>
              </a:lnSpc>
            </a:pPr>
            <a:endParaRPr sz="1700" kern="0" spc="0" dirty="0">
              <a:solidFill>
                <a:srgbClr val="000000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64135" indent="1905" algn="l" rtl="0" eaLnBrk="0">
              <a:lnSpc>
                <a:spcPct val="91000"/>
              </a:lnSpc>
            </a:pP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2)</a:t>
            </a:r>
            <a:r>
              <a:rPr lang="en-US" sz="17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7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Working software </a:t>
            </a:r>
            <a:r>
              <a:rPr sz="1700" i="1" u="sng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over</a:t>
            </a:r>
            <a:r>
              <a:rPr sz="1700" i="1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comprehensive documentation</a:t>
            </a:r>
            <a:r>
              <a:rPr sz="17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; </a:t>
            </a:r>
            <a:endParaRPr sz="1700" kern="0" spc="-10" dirty="0">
              <a:solidFill>
                <a:srgbClr val="000000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64135" indent="1905" algn="l" rtl="0" eaLnBrk="0">
              <a:lnSpc>
                <a:spcPct val="91000"/>
              </a:lnSpc>
            </a:pPr>
            <a:endParaRPr sz="1700" kern="0" spc="-10" dirty="0">
              <a:solidFill>
                <a:srgbClr val="000000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64135" indent="1905" algn="l" rtl="0" eaLnBrk="0">
              <a:lnSpc>
                <a:spcPct val="91000"/>
              </a:lnSpc>
            </a:pPr>
            <a:r>
              <a:rPr sz="17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3)</a:t>
            </a:r>
            <a:r>
              <a:rPr sz="1700" kern="0" spc="1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700" i="1" kern="0" spc="-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Customer</a:t>
            </a:r>
            <a:r>
              <a:rPr lang="en-US" sz="1700" i="1" kern="0" spc="-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7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collaboration</a:t>
            </a:r>
            <a:r>
              <a:rPr sz="1700" i="1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700" i="1" u="sng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over</a:t>
            </a:r>
            <a:r>
              <a:rPr sz="1700" i="1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7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contract</a:t>
            </a:r>
            <a:r>
              <a:rPr sz="1700" i="1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7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negotiation</a:t>
            </a:r>
            <a:r>
              <a:rPr sz="17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; </a:t>
            </a:r>
            <a:endParaRPr sz="1700" kern="0" spc="30" dirty="0">
              <a:solidFill>
                <a:srgbClr val="000000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64135" indent="1905" algn="l" rtl="0" eaLnBrk="0">
              <a:lnSpc>
                <a:spcPct val="91000"/>
              </a:lnSpc>
            </a:pPr>
            <a:endParaRPr sz="1700" kern="0" spc="30" dirty="0">
              <a:solidFill>
                <a:srgbClr val="000000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64135" indent="1905" algn="l" rtl="0" eaLnBrk="0">
              <a:lnSpc>
                <a:spcPct val="91000"/>
              </a:lnSpc>
            </a:pPr>
            <a:r>
              <a:rPr sz="17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4) </a:t>
            </a:r>
            <a:r>
              <a:rPr sz="17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Responding</a:t>
            </a:r>
            <a:r>
              <a:rPr sz="1700" i="1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7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</a:t>
            </a:r>
            <a:r>
              <a:rPr sz="1700" i="1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7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change</a:t>
            </a:r>
            <a:r>
              <a:rPr sz="1700" i="1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700" i="1" u="sng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over</a:t>
            </a:r>
            <a:r>
              <a:rPr sz="1700" i="1" kern="0" spc="-3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lang="en-US" sz="1700" i="1" kern="0" spc="-3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</a:t>
            </a:r>
            <a:r>
              <a:rPr sz="17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following</a:t>
            </a:r>
            <a:r>
              <a:rPr sz="1700" i="1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7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1700" i="1" kern="0" spc="-1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7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plan</a:t>
            </a:r>
            <a:r>
              <a:rPr sz="17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.</a:t>
            </a:r>
            <a:endParaRPr sz="17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64135" algn="l" rtl="0" eaLnBrk="0">
              <a:lnSpc>
                <a:spcPct val="88000"/>
              </a:lnSpc>
              <a:spcBef>
                <a:spcPts val="270"/>
              </a:spcBef>
            </a:pPr>
            <a:endParaRPr sz="1700" kern="0" spc="0" dirty="0">
              <a:solidFill>
                <a:srgbClr val="000000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64135" algn="l" rtl="0" eaLnBrk="0">
              <a:lnSpc>
                <a:spcPct val="88000"/>
              </a:lnSpc>
              <a:spcBef>
                <a:spcPts val="270"/>
              </a:spcBef>
            </a:pPr>
            <a:endParaRPr sz="17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100" name="textbox 1100"/>
          <p:cNvSpPr/>
          <p:nvPr/>
        </p:nvSpPr>
        <p:spPr>
          <a:xfrm>
            <a:off x="163816" y="208382"/>
            <a:ext cx="4948554" cy="5054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Agile Project Manag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ement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pSp>
        <p:nvGrpSpPr>
          <p:cNvPr id="102" name="group 102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1102" name="path 1102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104" name="path 1104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106" name="textbox 1106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108" name="textbox 1108"/>
          <p:cNvSpPr/>
          <p:nvPr/>
        </p:nvSpPr>
        <p:spPr>
          <a:xfrm>
            <a:off x="9033315" y="6830611"/>
            <a:ext cx="175260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51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textbox 1112"/>
          <p:cNvSpPr/>
          <p:nvPr/>
        </p:nvSpPr>
        <p:spPr>
          <a:xfrm>
            <a:off x="287643" y="1151389"/>
            <a:ext cx="8369300" cy="32981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55600" indent="-342900" algn="l" rtl="0" eaLnBrk="0">
              <a:lnSpc>
                <a:spcPct val="97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3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Scrum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is the </a:t>
            </a:r>
            <a:r>
              <a:rPr sz="2100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leading agile dev</a:t>
            </a:r>
            <a:r>
              <a:rPr sz="2100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elopment method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for</a:t>
            </a: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completing projects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with a com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plex, innovative</a:t>
            </a: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scope</a:t>
            </a: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2100" kern="0" spc="-1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work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63220" indent="-350520" algn="l" rtl="0" eaLnBrk="0">
              <a:lnSpc>
                <a:spcPct val="97000"/>
              </a:lnSpc>
              <a:spcBef>
                <a:spcPts val="1590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38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</a:t>
            </a:r>
            <a:r>
              <a:rPr sz="2100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term</a:t>
            </a:r>
            <a:r>
              <a:rPr sz="2100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was</a:t>
            </a:r>
            <a:r>
              <a:rPr sz="2100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coined</a:t>
            </a:r>
            <a:r>
              <a:rPr sz="2100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</a:t>
            </a:r>
            <a:r>
              <a:rPr sz="2100" kern="0" spc="2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1986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</a:t>
            </a:r>
            <a:r>
              <a:rPr sz="2100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2100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Harvard</a:t>
            </a:r>
            <a:r>
              <a:rPr sz="2100" i="1" kern="0" spc="-1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Business</a:t>
            </a:r>
            <a:r>
              <a:rPr sz="2100" i="1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Review</a:t>
            </a:r>
            <a:r>
              <a:rPr sz="2100" i="1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study</a:t>
            </a:r>
            <a:r>
              <a:rPr sz="2100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that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compared high-performing, cross-functional teams to th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 scrum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65125" algn="l" rtl="0" eaLnBrk="0">
              <a:lnSpc>
                <a:spcPct val="88000"/>
              </a:lnSpc>
              <a:spcBef>
                <a:spcPts val="595"/>
              </a:spcBef>
            </a:pP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formation used by rug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by</a:t>
            </a:r>
            <a:r>
              <a:rPr lang="zh-CN"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</a:rPr>
              <a:t>（英式橄榄球）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teams.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2700" algn="l" rtl="0" eaLnBrk="0">
              <a:lnSpc>
                <a:spcPct val="89000"/>
              </a:lnSpc>
              <a:spcBef>
                <a:spcPts val="1430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5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</a:t>
            </a:r>
            <a:r>
              <a:rPr sz="2100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</a:t>
            </a:r>
            <a:r>
              <a:rPr sz="2100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Axosoft</a:t>
            </a:r>
            <a:r>
              <a:rPr sz="2100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video</a:t>
            </a:r>
            <a:r>
              <a:rPr sz="2100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“</a:t>
            </a:r>
            <a:r>
              <a:rPr sz="2100" u="sng" kern="0" spc="0" dirty="0">
                <a:solidFill>
                  <a:srgbClr val="99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1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Scrum</a:t>
            </a:r>
            <a:r>
              <a:rPr sz="2100" u="sng" kern="0" spc="130" dirty="0">
                <a:solidFill>
                  <a:srgbClr val="99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1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 </a:t>
            </a:r>
            <a:r>
              <a:rPr sz="2100" u="sng" kern="0" spc="0" dirty="0">
                <a:solidFill>
                  <a:srgbClr val="99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1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in</a:t>
            </a:r>
            <a:r>
              <a:rPr sz="2100" u="sng" kern="0" spc="270" dirty="0">
                <a:solidFill>
                  <a:srgbClr val="99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1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 </a:t>
            </a:r>
            <a:r>
              <a:rPr sz="2100" u="sng" kern="0" spc="130" dirty="0">
                <a:solidFill>
                  <a:srgbClr val="99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1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10 </a:t>
            </a:r>
            <a:r>
              <a:rPr sz="2100" u="sng" kern="0" spc="0" dirty="0">
                <a:solidFill>
                  <a:srgbClr val="99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1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Minutes</a:t>
            </a:r>
            <a:r>
              <a:rPr sz="2100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”,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Hamid</a:t>
            </a:r>
            <a:r>
              <a:rPr sz="2100" kern="0" spc="1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Shojaee</a:t>
            </a:r>
            <a:r>
              <a:rPr sz="2100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61315" indent="2540" algn="l" rtl="0" eaLnBrk="0">
              <a:lnSpc>
                <a:spcPct val="97000"/>
              </a:lnSpc>
              <a:spcBef>
                <a:spcPts val="585"/>
              </a:spcBef>
            </a:pP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experienced software develo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per, briefly explains all the</a:t>
            </a: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core</a:t>
            </a:r>
            <a:r>
              <a:rPr sz="2100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Scrum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concepts like</a:t>
            </a:r>
            <a:r>
              <a:rPr sz="2100" kern="0" spc="-2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5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</a:t>
            </a:r>
            <a:r>
              <a:rPr sz="21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roduct backlogs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</a:t>
            </a:r>
            <a:r>
              <a:rPr sz="21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team roles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</a:t>
            </a:r>
            <a:r>
              <a:rPr sz="21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sprints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and </a:t>
            </a:r>
            <a:r>
              <a:rPr sz="21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burndown</a:t>
            </a:r>
            <a:r>
              <a:rPr sz="21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charts</a:t>
            </a:r>
            <a:r>
              <a:rPr sz="2100" i="1" kern="0" spc="1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</a:t>
            </a:r>
            <a:r>
              <a:rPr sz="21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more</a:t>
            </a:r>
            <a:r>
              <a:rPr sz="21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.</a:t>
            </a:r>
            <a:endParaRPr sz="2100" kern="0" spc="140" dirty="0">
              <a:solidFill>
                <a:srgbClr val="000000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61315" indent="2540" algn="l" rtl="0" eaLnBrk="0">
              <a:lnSpc>
                <a:spcPct val="97000"/>
              </a:lnSpc>
              <a:spcBef>
                <a:spcPts val="585"/>
              </a:spcBef>
            </a:pPr>
            <a:r>
              <a:rPr lang="en-US" altLang="zh-CN" sz="2100" dirty="0"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https://v.youku.com/v_show/id_XODAyMTU1NTg0.html?</a:t>
            </a:r>
            <a:endParaRPr lang="en-US" altLang="zh-CN"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1114" name="picture 11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611120" y="4803775"/>
            <a:ext cx="3722370" cy="1698625"/>
          </a:xfrm>
          <a:prstGeom prst="rect">
            <a:avLst/>
          </a:prstGeom>
        </p:spPr>
      </p:pic>
      <p:sp>
        <p:nvSpPr>
          <p:cNvPr id="1116" name="textbox 1116"/>
          <p:cNvSpPr/>
          <p:nvPr/>
        </p:nvSpPr>
        <p:spPr>
          <a:xfrm>
            <a:off x="386988" y="6618807"/>
            <a:ext cx="8822055" cy="3689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5000"/>
              </a:lnSpc>
            </a:pPr>
            <a:r>
              <a:rPr sz="1400" kern="0" spc="0" baseline="30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2</a:t>
            </a: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Wikipedia: </a:t>
            </a:r>
            <a:r>
              <a:rPr sz="1400" u="sng" kern="0" spc="0" dirty="0">
                <a:solidFill>
                  <a:srgbClr val="990033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  <a:hlinkClick r:id="rId3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https://en.wikipedia.org/wiki/Scrum_(soft</a:t>
            </a:r>
            <a:r>
              <a:rPr sz="1400" u="sng" kern="0" spc="-10" dirty="0">
                <a:solidFill>
                  <a:srgbClr val="990033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  <a:hlinkClick r:id="rId3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ware_development)</a:t>
            </a:r>
            <a:endParaRPr sz="14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78000"/>
              </a:lnSpc>
              <a:spcBef>
                <a:spcPts val="240"/>
              </a:spcBef>
            </a:pPr>
            <a:r>
              <a:rPr sz="1100" kern="0" spc="-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52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grpSp>
        <p:nvGrpSpPr>
          <p:cNvPr id="104" name="group 104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1118" name="path 1118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120" name="path 1120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122" name="textbox 1122"/>
          <p:cNvSpPr/>
          <p:nvPr/>
        </p:nvSpPr>
        <p:spPr>
          <a:xfrm>
            <a:off x="188962" y="180493"/>
            <a:ext cx="1342389" cy="4260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3000"/>
              </a:lnSpc>
            </a:pPr>
            <a:r>
              <a:rPr sz="3600" kern="0" spc="-4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Scrum</a:t>
            </a:r>
            <a:r>
              <a:rPr sz="3600" kern="0" spc="-40" baseline="2600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</a:t>
            </a:r>
            <a:endParaRPr sz="3600" baseline="26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124" name="textbox 1124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8" name="picture 11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81000" y="1499871"/>
            <a:ext cx="8389620" cy="4671059"/>
          </a:xfrm>
          <a:prstGeom prst="rect">
            <a:avLst/>
          </a:prstGeom>
        </p:spPr>
      </p:pic>
      <p:grpSp>
        <p:nvGrpSpPr>
          <p:cNvPr id="106" name="group 106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1130" name="path 1130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132" name="path 1132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134" name="textbox 1134"/>
          <p:cNvSpPr/>
          <p:nvPr/>
        </p:nvSpPr>
        <p:spPr>
          <a:xfrm>
            <a:off x="188962" y="218897"/>
            <a:ext cx="3414395" cy="4292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4000"/>
              </a:lnSpc>
            </a:pPr>
            <a:r>
              <a:rPr sz="3600" kern="0" spc="-2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Scrum Framework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138" name="textbox 1138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140" name="textbox 1140"/>
          <p:cNvSpPr/>
          <p:nvPr/>
        </p:nvSpPr>
        <p:spPr>
          <a:xfrm>
            <a:off x="9033315" y="6830611"/>
            <a:ext cx="175260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53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textbox 1144"/>
          <p:cNvSpPr/>
          <p:nvPr/>
        </p:nvSpPr>
        <p:spPr>
          <a:xfrm>
            <a:off x="363843" y="1151389"/>
            <a:ext cx="8844915" cy="58362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63220" indent="-350520" algn="l" rtl="0" eaLnBrk="0">
              <a:lnSpc>
                <a:spcPct val="97000"/>
              </a:lnSpc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0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</a:t>
            </a:r>
            <a:r>
              <a:rPr sz="2100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PMBOK</a:t>
            </a:r>
            <a:r>
              <a:rPr sz="2200" kern="0" spc="130" baseline="31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®</a:t>
            </a:r>
            <a:r>
              <a:rPr sz="1400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1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Guide</a:t>
            </a:r>
            <a:r>
              <a:rPr sz="2100" i="1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(2017)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describes</a:t>
            </a:r>
            <a:r>
              <a:rPr sz="2100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best</a:t>
            </a:r>
            <a:r>
              <a:rPr sz="2100" kern="0" spc="1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practices</a:t>
            </a:r>
            <a:r>
              <a:rPr sz="2100" kern="0" spc="1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for</a:t>
            </a:r>
            <a:r>
              <a:rPr sz="2100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what</a:t>
            </a:r>
            <a:r>
              <a:rPr sz="2100" i="1" kern="0" spc="1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should</a:t>
            </a:r>
            <a:r>
              <a:rPr sz="2100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be   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done to manage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projects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2700" algn="l" rtl="0" eaLnBrk="0">
              <a:lnSpc>
                <a:spcPct val="89000"/>
              </a:lnSpc>
              <a:spcBef>
                <a:spcPts val="160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1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Agile is a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methodology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that describes </a:t>
            </a:r>
            <a:r>
              <a:rPr sz="2100" i="1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how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 manage projects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63220" indent="-350520" algn="l" rtl="0" eaLnBrk="0">
              <a:lnSpc>
                <a:spcPct val="97000"/>
              </a:lnSpc>
              <a:spcBef>
                <a:spcPts val="159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PMI recognized the increased inter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est in Agile and introduced</a:t>
            </a: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 new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  certification</a:t>
            </a:r>
            <a:r>
              <a:rPr sz="2100" kern="0" spc="2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</a:t>
            </a:r>
            <a:r>
              <a:rPr sz="2100" kern="0" spc="2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2011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called</a:t>
            </a:r>
            <a:r>
              <a:rPr sz="2100" kern="0" spc="2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Agile</a:t>
            </a:r>
            <a:r>
              <a:rPr sz="2100" i="1" kern="0" spc="16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Certified</a:t>
            </a:r>
            <a:r>
              <a:rPr sz="2100" i="1" kern="0" spc="-10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Practitioner</a:t>
            </a:r>
            <a:r>
              <a:rPr sz="2100" i="1" kern="0" spc="20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(</a:t>
            </a:r>
            <a:r>
              <a:rPr sz="21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ACP</a:t>
            </a:r>
            <a:r>
              <a:rPr sz="2100" i="1" kern="0" spc="19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)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90220" algn="l" rtl="0" eaLnBrk="0">
              <a:lnSpc>
                <a:spcPct val="88000"/>
              </a:lnSpc>
              <a:spcBef>
                <a:spcPts val="173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kern="0" spc="2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18,239 people earned the ACP certification by the end of</a:t>
            </a:r>
            <a:r>
              <a:rPr sz="2000" kern="0" spc="-2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ov 2017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63220" indent="-350520" algn="l" rtl="0" eaLnBrk="0">
              <a:lnSpc>
                <a:spcPct val="97000"/>
              </a:lnSpc>
              <a:spcBef>
                <a:spcPts val="135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3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Seasoned project managers understa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nd that they have always had the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option of</a:t>
            </a:r>
            <a:r>
              <a:rPr sz="21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customizing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how they run projects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90220" algn="l" rtl="0" eaLnBrk="0">
              <a:lnSpc>
                <a:spcPct val="88000"/>
              </a:lnSpc>
              <a:spcBef>
                <a:spcPts val="173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kern="0" spc="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management is not easy, even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using Agile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37000"/>
              </a:lnSpc>
            </a:pPr>
            <a:endParaRPr sz="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78000"/>
              </a:lnSpc>
              <a:spcBef>
                <a:spcPts val="0"/>
              </a:spcBef>
            </a:pPr>
            <a:r>
              <a:rPr sz="1100" kern="0" spc="-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54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1146" name="picture 11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54534" y="4608208"/>
            <a:ext cx="135254" cy="211073"/>
          </a:xfrm>
          <a:prstGeom prst="rect">
            <a:avLst/>
          </a:prstGeom>
        </p:spPr>
      </p:pic>
      <p:pic>
        <p:nvPicPr>
          <p:cNvPr id="1148" name="picture 11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54534" y="3328048"/>
            <a:ext cx="135254" cy="211073"/>
          </a:xfrm>
          <a:prstGeom prst="rect">
            <a:avLst/>
          </a:prstGeom>
        </p:spPr>
      </p:pic>
      <p:sp>
        <p:nvSpPr>
          <p:cNvPr id="1150" name="textbox 1150"/>
          <p:cNvSpPr/>
          <p:nvPr/>
        </p:nvSpPr>
        <p:spPr>
          <a:xfrm>
            <a:off x="163195" y="27305"/>
            <a:ext cx="8646795" cy="8350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3495" indent="-11430" algn="l" rtl="0" eaLnBrk="0">
              <a:lnSpc>
                <a:spcPct val="83000"/>
              </a:lnSpc>
            </a:pPr>
            <a:endParaRPr sz="3200" kern="0" spc="0" dirty="0">
              <a:solidFill>
                <a:srgbClr val="330033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23495" indent="-11430" algn="l" rtl="0" eaLnBrk="0">
              <a:lnSpc>
                <a:spcPct val="83000"/>
              </a:lnSpc>
            </a:pPr>
            <a:r>
              <a:rPr sz="32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Agile, the </a:t>
            </a:r>
            <a:r>
              <a:rPr sz="3200" i="1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</a:t>
            </a:r>
            <a:r>
              <a:rPr sz="3200" i="1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MBOK</a:t>
            </a:r>
            <a:r>
              <a:rPr sz="3200" kern="0" spc="-10" baseline="29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®</a:t>
            </a:r>
            <a:r>
              <a:rPr sz="2000" kern="0" spc="2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200" i="1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Guide</a:t>
            </a:r>
            <a:r>
              <a:rPr sz="32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and A New</a:t>
            </a:r>
            <a:r>
              <a:rPr sz="32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2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Certification</a:t>
            </a:r>
            <a:endParaRPr sz="3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pSp>
        <p:nvGrpSpPr>
          <p:cNvPr id="108" name="group 108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1152" name="path 1152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154" name="path 1154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156" name="textbox 1156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 76"/>
          <p:cNvSpPr/>
          <p:nvPr/>
        </p:nvSpPr>
        <p:spPr>
          <a:xfrm>
            <a:off x="7038479" y="4315984"/>
            <a:ext cx="635510" cy="309369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8" name="rect 78"/>
          <p:cNvSpPr/>
          <p:nvPr/>
        </p:nvSpPr>
        <p:spPr>
          <a:xfrm>
            <a:off x="7812671" y="4315984"/>
            <a:ext cx="493776" cy="309369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0" name="rect 80"/>
          <p:cNvSpPr/>
          <p:nvPr/>
        </p:nvSpPr>
        <p:spPr>
          <a:xfrm>
            <a:off x="764173" y="4651263"/>
            <a:ext cx="449579" cy="309369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2" name="textbox 82"/>
          <p:cNvSpPr/>
          <p:nvPr/>
        </p:nvSpPr>
        <p:spPr>
          <a:xfrm>
            <a:off x="409881" y="1151389"/>
            <a:ext cx="8582659" cy="38163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9000"/>
              </a:lnSpc>
            </a:pPr>
            <a:r>
              <a:rPr sz="1900" kern="0" spc="3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0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IT Projects have a terrible track record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2700" algn="l" rtl="0" eaLnBrk="0">
              <a:lnSpc>
                <a:spcPct val="89000"/>
              </a:lnSpc>
              <a:spcBef>
                <a:spcPts val="1595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2100" kern="0" spc="2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1995</a:t>
            </a:r>
            <a:r>
              <a:rPr sz="2100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Standish</a:t>
            </a:r>
            <a:r>
              <a:rPr sz="21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Group</a:t>
            </a:r>
            <a:r>
              <a:rPr sz="21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study</a:t>
            </a:r>
            <a:r>
              <a:rPr sz="21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“</a:t>
            </a:r>
            <a:r>
              <a:rPr sz="21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</a:t>
            </a:r>
            <a:r>
              <a:rPr sz="2100" kern="0" spc="1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CHAOS</a:t>
            </a:r>
            <a:r>
              <a:rPr sz="2100" kern="0" spc="6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Report</a:t>
            </a:r>
            <a:r>
              <a:rPr sz="21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”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76605" indent="-286385" algn="l" rtl="0" eaLnBrk="0">
              <a:lnSpc>
                <a:spcPct val="89000"/>
              </a:lnSpc>
              <a:spcBef>
                <a:spcPts val="173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kern="0" spc="11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overall success rate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2000" kern="0" spc="-1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IT projects was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only</a:t>
            </a:r>
            <a:r>
              <a:rPr sz="2000" i="1" kern="0" spc="2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16.2%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in terms of</a:t>
            </a:r>
            <a:r>
              <a:rPr sz="2000" kern="0" spc="-2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meet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ing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project time and budget g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oals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86130" indent="-295910" algn="l" rtl="0" eaLnBrk="0">
              <a:lnSpc>
                <a:spcPct val="89000"/>
              </a:lnSpc>
              <a:spcBef>
                <a:spcPts val="173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kern="0" spc="1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more than 31% of</a:t>
            </a:r>
            <a:r>
              <a:rPr sz="2000" kern="0" spc="-15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IT projects were canceled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before completion, costing U.S. companies and government agencies more t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han $81 billion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2700" algn="l" rtl="0" eaLnBrk="0">
              <a:lnSpc>
                <a:spcPct val="89000"/>
              </a:lnSpc>
              <a:spcBef>
                <a:spcPts val="1590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2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PricewaterhouseCoopers</a:t>
            </a:r>
            <a:r>
              <a:rPr sz="2100" kern="0" spc="2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surveyed</a:t>
            </a:r>
            <a:r>
              <a:rPr sz="2100" kern="0" spc="2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200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companies</a:t>
            </a:r>
            <a:r>
              <a:rPr sz="2100" kern="0" spc="2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from</a:t>
            </a:r>
            <a:r>
              <a:rPr sz="2100" kern="0" spc="2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30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countries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63855" algn="l" rtl="0" eaLnBrk="0">
              <a:lnSpc>
                <a:spcPct val="88000"/>
              </a:lnSpc>
              <a:spcBef>
                <a:spcPts val="595"/>
              </a:spcBef>
            </a:pP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about their </a:t>
            </a:r>
            <a:r>
              <a:rPr sz="2100" i="1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PM</a:t>
            </a:r>
            <a:r>
              <a:rPr sz="2100" i="1" kern="0" spc="-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maturity and found that </a:t>
            </a:r>
            <a:r>
              <a:rPr sz="2100" i="1" kern="0" spc="5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over 50%</a:t>
            </a:r>
            <a:r>
              <a:rPr sz="2100" i="1" kern="0" spc="-22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5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projects</a:t>
            </a:r>
            <a:r>
              <a:rPr sz="2100" i="1" kern="0" spc="-36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5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fail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and </a:t>
            </a:r>
            <a:r>
              <a:rPr sz="2100" i="1" kern="0" spc="5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only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63220" indent="-4445" algn="l" rtl="0" eaLnBrk="0">
              <a:lnSpc>
                <a:spcPct val="98000"/>
              </a:lnSpc>
              <a:spcBef>
                <a:spcPts val="170"/>
              </a:spcBef>
            </a:pPr>
            <a:r>
              <a:rPr sz="2100" i="1" kern="0" spc="18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2.5% </a:t>
            </a:r>
            <a:r>
              <a:rPr sz="21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2100" i="1" kern="0" spc="18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corporations</a:t>
            </a:r>
            <a:r>
              <a:rPr sz="2100" i="1" kern="0" spc="18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consistently</a:t>
            </a:r>
            <a:r>
              <a:rPr sz="2100" i="1" kern="0" spc="18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meet</a:t>
            </a:r>
            <a:r>
              <a:rPr sz="2100" i="1" kern="0" spc="18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their</a:t>
            </a:r>
            <a:r>
              <a:rPr sz="2100" i="1" kern="0" spc="18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targets</a:t>
            </a:r>
            <a:r>
              <a:rPr sz="2100" i="1" kern="0" spc="18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for</a:t>
            </a:r>
            <a:r>
              <a:rPr sz="2100" kern="0" spc="1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scope</a:t>
            </a:r>
            <a:r>
              <a:rPr sz="2100" kern="0" spc="1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time</a:t>
            </a:r>
            <a:r>
              <a:rPr sz="2100" kern="0" spc="1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</a:t>
            </a:r>
            <a:r>
              <a:rPr sz="2100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cost goals for all</a:t>
            </a:r>
            <a:r>
              <a:rPr sz="21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types</a:t>
            </a:r>
            <a:r>
              <a:rPr sz="2100" kern="0" spc="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2100" kern="0" spc="-2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ojects.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84" name="picture 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00578" y="2931795"/>
            <a:ext cx="135255" cy="211073"/>
          </a:xfrm>
          <a:prstGeom prst="rect">
            <a:avLst/>
          </a:prstGeom>
        </p:spPr>
      </p:pic>
      <p:pic>
        <p:nvPicPr>
          <p:cNvPr id="86" name="picture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00570" y="2169804"/>
            <a:ext cx="135255" cy="211073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21600000">
            <a:off x="1366837" y="5405692"/>
            <a:ext cx="7021258" cy="763714"/>
            <a:chOff x="0" y="0"/>
            <a:chExt cx="7021258" cy="763714"/>
          </a:xfrm>
        </p:grpSpPr>
        <p:pic>
          <p:nvPicPr>
            <p:cNvPr id="88" name="picture 8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7021258" cy="763714"/>
            </a:xfrm>
            <a:prstGeom prst="rect">
              <a:avLst/>
            </a:prstGeom>
          </p:spPr>
        </p:pic>
        <p:sp>
          <p:nvSpPr>
            <p:cNvPr id="90" name="textbox 90"/>
            <p:cNvSpPr/>
            <p:nvPr/>
          </p:nvSpPr>
          <p:spPr>
            <a:xfrm>
              <a:off x="-12700" y="-12700"/>
              <a:ext cx="7047230" cy="797559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3000"/>
                </a:lnSpc>
              </a:pPr>
              <a:endParaRPr sz="8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173990" algn="l" rtl="0" eaLnBrk="0">
                <a:lnSpc>
                  <a:spcPct val="84000"/>
                </a:lnSpc>
              </a:pPr>
              <a:r>
                <a:rPr sz="1800" i="1" kern="0" spc="50" dirty="0">
                  <a:solidFill>
                    <a:srgbClr val="00009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Good project management is crucial to the success of</a:t>
              </a:r>
              <a:r>
                <a:rPr sz="1800" i="1" kern="0" spc="-240" dirty="0">
                  <a:solidFill>
                    <a:srgbClr val="00009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</a:t>
              </a:r>
              <a:r>
                <a:rPr sz="1800" i="1" kern="0" spc="50" dirty="0">
                  <a:solidFill>
                    <a:srgbClr val="00009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proj</a:t>
              </a:r>
              <a:r>
                <a:rPr sz="1800" i="1" kern="0" spc="40" dirty="0">
                  <a:solidFill>
                    <a:srgbClr val="00009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ects</a:t>
              </a:r>
              <a:endParaRPr sz="18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2390140" algn="l" rtl="0" eaLnBrk="0">
                <a:lnSpc>
                  <a:spcPct val="85000"/>
                </a:lnSpc>
                <a:spcBef>
                  <a:spcPts val="475"/>
                </a:spcBef>
              </a:pPr>
              <a:r>
                <a:rPr sz="1800" i="1" kern="0" spc="0" dirty="0">
                  <a:solidFill>
                    <a:srgbClr val="00009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in</a:t>
              </a:r>
              <a:r>
                <a:rPr sz="1800" i="1" kern="0" spc="150" dirty="0">
                  <a:solidFill>
                    <a:srgbClr val="00009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</a:t>
              </a:r>
              <a:r>
                <a:rPr sz="1800" i="1" kern="0" spc="0" dirty="0">
                  <a:solidFill>
                    <a:srgbClr val="00009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the</a:t>
              </a:r>
              <a:r>
                <a:rPr sz="1800" i="1" kern="0" spc="210" dirty="0">
                  <a:solidFill>
                    <a:srgbClr val="00009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</a:t>
              </a:r>
              <a:r>
                <a:rPr sz="1800" i="1" kern="0" spc="150" dirty="0">
                  <a:solidFill>
                    <a:srgbClr val="00009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(</a:t>
              </a:r>
              <a:r>
                <a:rPr sz="1800" i="1" kern="0" spc="0" dirty="0">
                  <a:solidFill>
                    <a:srgbClr val="00009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IT</a:t>
              </a:r>
              <a:r>
                <a:rPr sz="1800" i="1" kern="0" spc="150" dirty="0">
                  <a:solidFill>
                    <a:srgbClr val="00009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)</a:t>
              </a:r>
              <a:r>
                <a:rPr sz="1800" i="1" kern="0" spc="90" dirty="0">
                  <a:solidFill>
                    <a:srgbClr val="00009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</a:t>
              </a:r>
              <a:r>
                <a:rPr sz="1800" i="1" kern="0" spc="0" dirty="0">
                  <a:solidFill>
                    <a:srgbClr val="00009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industries</a:t>
              </a:r>
              <a:r>
                <a:rPr sz="1800" i="1" kern="0" spc="150" dirty="0">
                  <a:solidFill>
                    <a:srgbClr val="000099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!</a:t>
              </a:r>
              <a:endParaRPr sz="18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92" name="path 92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94" name="path 94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96" name="textbox 96"/>
          <p:cNvSpPr/>
          <p:nvPr/>
        </p:nvSpPr>
        <p:spPr>
          <a:xfrm>
            <a:off x="171588" y="208382"/>
            <a:ext cx="3759834" cy="49974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Introduction (2</a:t>
            </a:r>
            <a:r>
              <a:rPr sz="3600" kern="0" spc="16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3600" kern="0" spc="-22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3)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00" name="textbox 100"/>
          <p:cNvSpPr/>
          <p:nvPr/>
        </p:nvSpPr>
        <p:spPr>
          <a:xfrm>
            <a:off x="9106972" y="6830611"/>
            <a:ext cx="101600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4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textbox 1160"/>
          <p:cNvSpPr/>
          <p:nvPr/>
        </p:nvSpPr>
        <p:spPr>
          <a:xfrm>
            <a:off x="408856" y="1252241"/>
            <a:ext cx="8528050" cy="258952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1800" kern="0" spc="-1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 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Chapter</a:t>
            </a:r>
            <a:r>
              <a:rPr sz="2100" kern="0" spc="2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 “</a:t>
            </a:r>
            <a:r>
              <a:rPr sz="2100" i="1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Introduction to Project</a:t>
            </a:r>
            <a:r>
              <a:rPr sz="2100" i="1" kern="0" spc="-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Management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” of Schwalbe (2018)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90855" algn="l" rtl="0" eaLnBrk="0">
              <a:lnSpc>
                <a:spcPct val="82000"/>
              </a:lnSpc>
              <a:spcBef>
                <a:spcPts val="1630"/>
              </a:spcBef>
              <a:tabLst>
                <a:tab pos="619125" algn="l"/>
              </a:tabLst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800" kern="0" spc="1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 free PDF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version</a:t>
            </a:r>
            <a:r>
              <a:rPr sz="1800" kern="0" spc="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is</a:t>
            </a:r>
            <a:r>
              <a:rPr sz="1800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available</a:t>
            </a:r>
            <a:r>
              <a:rPr sz="1800" kern="0" spc="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at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r" rtl="0" eaLnBrk="0">
              <a:lnSpc>
                <a:spcPct val="87000"/>
              </a:lnSpc>
              <a:spcBef>
                <a:spcPts val="1600"/>
              </a:spcBef>
            </a:pPr>
            <a:r>
              <a:rPr sz="1800" u="sng" kern="0" spc="0" dirty="0">
                <a:solidFill>
                  <a:srgbClr val="99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1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https</a:t>
            </a:r>
            <a:r>
              <a:rPr sz="1800" u="sng" kern="0" spc="10" dirty="0">
                <a:solidFill>
                  <a:srgbClr val="99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1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://</a:t>
            </a:r>
            <a:r>
              <a:rPr sz="1800" u="sng" kern="0" spc="0" dirty="0">
                <a:solidFill>
                  <a:srgbClr val="99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1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kathyschwalbe</a:t>
            </a:r>
            <a:r>
              <a:rPr sz="1800" u="sng" kern="0" spc="10" dirty="0">
                <a:solidFill>
                  <a:srgbClr val="99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1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.</a:t>
            </a:r>
            <a:r>
              <a:rPr sz="1800" u="sng" kern="0" spc="0" dirty="0">
                <a:solidFill>
                  <a:srgbClr val="99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1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files</a:t>
            </a:r>
            <a:r>
              <a:rPr sz="1800" u="sng" kern="0" spc="10" dirty="0">
                <a:solidFill>
                  <a:srgbClr val="99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1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.</a:t>
            </a:r>
            <a:r>
              <a:rPr sz="1800" u="sng" kern="0" spc="0" dirty="0">
                <a:solidFill>
                  <a:srgbClr val="99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1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wordpress</a:t>
            </a:r>
            <a:r>
              <a:rPr sz="1800" u="sng" kern="0" spc="10" dirty="0">
                <a:solidFill>
                  <a:srgbClr val="99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1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.</a:t>
            </a:r>
            <a:r>
              <a:rPr sz="1800" u="sng" kern="0" spc="0" dirty="0">
                <a:solidFill>
                  <a:srgbClr val="99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1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com</a:t>
            </a:r>
            <a:r>
              <a:rPr sz="1800" u="sng" kern="0" spc="10" dirty="0">
                <a:solidFill>
                  <a:srgbClr val="99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1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/2018/06/</a:t>
            </a:r>
            <a:r>
              <a:rPr sz="1800" u="sng" kern="0" spc="0" dirty="0">
                <a:solidFill>
                  <a:srgbClr val="99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1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schwalbe</a:t>
            </a:r>
            <a:r>
              <a:rPr sz="1800" u="sng" kern="0" spc="10" dirty="0">
                <a:solidFill>
                  <a:srgbClr val="99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1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-</a:t>
            </a:r>
            <a:r>
              <a:rPr sz="1800" u="sng" kern="0" spc="0" dirty="0">
                <a:solidFill>
                  <a:srgbClr val="99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1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itpm</a:t>
            </a:r>
            <a:r>
              <a:rPr sz="1800" u="sng" kern="0" spc="10" dirty="0">
                <a:solidFill>
                  <a:srgbClr val="99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1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-9e</a:t>
            </a:r>
            <a:r>
              <a:rPr sz="1800" u="sng" kern="0" spc="0" dirty="0">
                <a:solidFill>
                  <a:srgbClr val="99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1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-chapter-1.pdf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63220" indent="-351155" algn="l" rtl="0" eaLnBrk="0">
              <a:lnSpc>
                <a:spcPct val="119000"/>
              </a:lnSpc>
              <a:spcBef>
                <a:spcPts val="1325"/>
              </a:spcBef>
            </a:pPr>
            <a:r>
              <a:rPr sz="18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Chapter 2 “</a:t>
            </a:r>
            <a:r>
              <a:rPr sz="21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Project</a:t>
            </a:r>
            <a:r>
              <a:rPr sz="2100" i="1" kern="0" spc="-1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Management and</a:t>
            </a:r>
            <a:r>
              <a:rPr sz="2100" i="1" kern="0" spc="-1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Information T</a:t>
            </a:r>
            <a:r>
              <a:rPr sz="2100" i="1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echnology Context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”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of Schwalbe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(2018)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1000"/>
              </a:lnSpc>
            </a:pPr>
            <a:endParaRPr sz="1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7000"/>
              </a:lnSpc>
              <a:spcBef>
                <a:spcPts val="0"/>
              </a:spcBef>
            </a:pPr>
            <a:r>
              <a:rPr sz="1800" kern="0" spc="-1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 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Chapters</a:t>
            </a:r>
            <a:r>
              <a:rPr sz="2100" kern="0" spc="2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 to 3 in</a:t>
            </a:r>
            <a:r>
              <a:rPr sz="21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Part</a:t>
            </a:r>
            <a:r>
              <a:rPr sz="2100" kern="0" spc="2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 of</a:t>
            </a:r>
            <a:r>
              <a:rPr sz="2100" kern="0" spc="-2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i="1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PMBOK</a:t>
            </a:r>
            <a:r>
              <a:rPr sz="2100" kern="0" spc="-20" baseline="30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®</a:t>
            </a:r>
            <a:r>
              <a:rPr sz="13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100" i="1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Guide </a:t>
            </a:r>
            <a:r>
              <a:rPr sz="21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(2017)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1162" name="picture 11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99810" y="1763481"/>
            <a:ext cx="128762" cy="200942"/>
          </a:xfrm>
          <a:prstGeom prst="rect">
            <a:avLst/>
          </a:prstGeom>
        </p:spPr>
      </p:pic>
      <p:sp>
        <p:nvSpPr>
          <p:cNvPr id="1164" name="textbox 1164"/>
          <p:cNvSpPr/>
          <p:nvPr/>
        </p:nvSpPr>
        <p:spPr>
          <a:xfrm>
            <a:off x="176617" y="208382"/>
            <a:ext cx="4592320" cy="5054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Complementary Reading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pSp>
        <p:nvGrpSpPr>
          <p:cNvPr id="110" name="group 110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1166" name="path 1166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168" name="path 1168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172" name="textbox 1172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174" name="textbox 1174"/>
          <p:cNvSpPr/>
          <p:nvPr/>
        </p:nvSpPr>
        <p:spPr>
          <a:xfrm>
            <a:off x="9033315" y="6830611"/>
            <a:ext cx="175260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55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box 104"/>
          <p:cNvSpPr/>
          <p:nvPr/>
        </p:nvSpPr>
        <p:spPr>
          <a:xfrm>
            <a:off x="516243" y="1151389"/>
            <a:ext cx="8070850" cy="452564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79" rIns="0" bIns="0"/>
          <a:lstStyle/>
          <a:p>
            <a:pPr marL="352425" indent="-340360" algn="l" rtl="0" eaLnBrk="0">
              <a:lnSpc>
                <a:spcPct val="99000"/>
              </a:lnSpc>
              <a:spcBef>
                <a:spcPts val="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Many organizations assert that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using project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management techniques</a:t>
            </a:r>
            <a:r>
              <a:rPr sz="21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provides advantag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es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such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as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1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96570" algn="l" rtl="0" eaLnBrk="0">
              <a:lnSpc>
                <a:spcPct val="88000"/>
              </a:lnSpc>
              <a:spcBef>
                <a:spcPts val="600"/>
              </a:spcBef>
            </a:pPr>
            <a:r>
              <a:rPr sz="15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1.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Better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control of</a:t>
            </a:r>
            <a:r>
              <a:rPr sz="2000" kern="0" spc="-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financial, physical, and human resources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78155" algn="l" rtl="0" eaLnBrk="0">
              <a:lnSpc>
                <a:spcPct val="87000"/>
              </a:lnSpc>
              <a:spcBef>
                <a:spcPts val="1190"/>
              </a:spcBef>
            </a:pP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2.</a:t>
            </a:r>
            <a:r>
              <a:rPr sz="15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Improved custome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 relations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81965" algn="l" rtl="0" eaLnBrk="0">
              <a:lnSpc>
                <a:spcPct val="87000"/>
              </a:lnSpc>
              <a:spcBef>
                <a:spcPts val="1210"/>
              </a:spcBef>
            </a:pPr>
            <a:r>
              <a:rPr sz="15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3.</a:t>
            </a:r>
            <a:r>
              <a:rPr sz="15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Shorter development times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77520" algn="l" rtl="0" eaLnBrk="0">
              <a:lnSpc>
                <a:spcPct val="88000"/>
              </a:lnSpc>
              <a:spcBef>
                <a:spcPts val="1210"/>
              </a:spcBef>
            </a:pP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4.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Lower</a:t>
            </a:r>
            <a:r>
              <a:rPr sz="2000" kern="0" spc="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costs</a:t>
            </a:r>
            <a:r>
              <a:rPr sz="20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</a:t>
            </a:r>
            <a:r>
              <a:rPr sz="20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improved productivity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83235" algn="l" rtl="0" eaLnBrk="0">
              <a:lnSpc>
                <a:spcPct val="88000"/>
              </a:lnSpc>
              <a:spcBef>
                <a:spcPts val="1190"/>
              </a:spcBef>
            </a:pP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5.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Higher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quality</a:t>
            </a:r>
            <a:r>
              <a:rPr sz="20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</a:t>
            </a: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increased reliabi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lity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82600" algn="l" rtl="0" eaLnBrk="0">
              <a:lnSpc>
                <a:spcPct val="88000"/>
              </a:lnSpc>
              <a:spcBef>
                <a:spcPts val="1190"/>
              </a:spcBef>
            </a:pP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6.</a:t>
            </a:r>
            <a:r>
              <a:rPr sz="15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Higher p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rofit margins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81330" algn="l" rtl="0" eaLnBrk="0">
              <a:lnSpc>
                <a:spcPct val="78000"/>
              </a:lnSpc>
              <a:spcBef>
                <a:spcPts val="1195"/>
              </a:spcBef>
            </a:pP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7.</a:t>
            </a:r>
            <a:r>
              <a:rPr sz="15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Better internal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coordination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85775" algn="l" rtl="0" eaLnBrk="0">
              <a:lnSpc>
                <a:spcPct val="88000"/>
              </a:lnSpc>
              <a:spcBef>
                <a:spcPts val="1425"/>
              </a:spcBef>
            </a:pP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8.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Positive impact</a:t>
            </a: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on meetin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</a:t>
            </a:r>
            <a:r>
              <a:rPr sz="2000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strategic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goals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10000"/>
              </a:lnSpc>
            </a:pPr>
            <a:endParaRPr sz="9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81965" algn="l" rtl="0" eaLnBrk="0">
              <a:lnSpc>
                <a:spcPct val="88000"/>
              </a:lnSpc>
            </a:pP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9.</a:t>
            </a:r>
            <a:r>
              <a:rPr sz="15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Higher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worker morale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pSp>
        <p:nvGrpSpPr>
          <p:cNvPr id="12" name="group 12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106" name="path 106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08" name="path 108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10" name="textbox 110"/>
          <p:cNvSpPr/>
          <p:nvPr/>
        </p:nvSpPr>
        <p:spPr>
          <a:xfrm>
            <a:off x="171588" y="208382"/>
            <a:ext cx="3759834" cy="49974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Introduction (3</a:t>
            </a:r>
            <a:r>
              <a:rPr sz="3600" kern="0" spc="16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3600" kern="0" spc="-22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3)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16" name="textbox 116"/>
          <p:cNvSpPr/>
          <p:nvPr/>
        </p:nvSpPr>
        <p:spPr>
          <a:xfrm>
            <a:off x="9111039" y="6830611"/>
            <a:ext cx="97789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5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 120"/>
          <p:cNvSpPr/>
          <p:nvPr/>
        </p:nvSpPr>
        <p:spPr>
          <a:xfrm>
            <a:off x="2560650" y="1146063"/>
            <a:ext cx="1147569" cy="309369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2" name="textbox 122"/>
          <p:cNvSpPr/>
          <p:nvPr/>
        </p:nvSpPr>
        <p:spPr>
          <a:xfrm>
            <a:off x="516243" y="1151389"/>
            <a:ext cx="8692515" cy="58362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53695" indent="-340995" algn="l" rtl="0" eaLnBrk="0">
              <a:lnSpc>
                <a:spcPct val="97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1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is “</a:t>
            </a:r>
            <a:r>
              <a:rPr sz="2100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 temporary endeavor under</a:t>
            </a:r>
            <a:r>
              <a:rPr sz="2100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taken to create a </a:t>
            </a:r>
            <a:r>
              <a:rPr sz="2100" kern="0" spc="30" dirty="0">
                <a:solidFill>
                  <a:srgbClr val="000099">
                    <a:alpha val="100000"/>
                  </a:srgbClr>
                </a:solidFill>
                <a:highlight>
                  <a:srgbClr val="FFFF00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unique</a:t>
            </a:r>
            <a:r>
              <a:rPr sz="21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      </a:t>
            </a:r>
            <a:r>
              <a:rPr sz="2100" kern="0" spc="5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product, service, or result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”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2700" algn="l" rtl="0" eaLnBrk="0">
              <a:lnSpc>
                <a:spcPct val="89000"/>
              </a:lnSpc>
              <a:spcBef>
                <a:spcPts val="1600"/>
              </a:spcBef>
            </a:pPr>
            <a:r>
              <a:rPr sz="1900" kern="0" spc="3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5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Operations </a:t>
            </a:r>
            <a:r>
              <a:rPr sz="2100" i="1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vs.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</a:t>
            </a: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jects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90220" algn="l" rtl="0" eaLnBrk="0">
              <a:lnSpc>
                <a:spcPct val="88000"/>
              </a:lnSpc>
              <a:spcBef>
                <a:spcPts val="143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kern="0" spc="1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Operations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focuses on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ongoing production of</a:t>
            </a:r>
            <a:r>
              <a:rPr sz="2000" kern="0" spc="-15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goods and services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76605" indent="-286385" algn="l" rtl="0" eaLnBrk="0">
              <a:lnSpc>
                <a:spcPct val="89000"/>
              </a:lnSpc>
              <a:spcBef>
                <a:spcPts val="119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kern="0" spc="1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Projects end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when their objectives have been reached or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the project has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 been termina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ted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2700" algn="l" rtl="0" eaLnBrk="0">
              <a:lnSpc>
                <a:spcPct val="89000"/>
              </a:lnSpc>
              <a:spcBef>
                <a:spcPts val="159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8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Examples of</a:t>
            </a:r>
            <a:r>
              <a:rPr sz="2100" kern="0" spc="-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IT project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90220" algn="l" rtl="0" eaLnBrk="0">
              <a:lnSpc>
                <a:spcPct val="87000"/>
              </a:lnSpc>
              <a:spcBef>
                <a:spcPts val="143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kern="0" spc="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 team of</a:t>
            </a:r>
            <a:r>
              <a:rPr sz="2000" kern="0" spc="-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students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creates a smartphone application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sells</a:t>
            </a:r>
            <a:r>
              <a:rPr sz="20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it</a:t>
            </a: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online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90220" algn="l" rtl="0" eaLnBrk="0">
              <a:lnSpc>
                <a:spcPct val="88000"/>
              </a:lnSpc>
              <a:spcBef>
                <a:spcPts val="91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kern="0" spc="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 company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develops a dri</a:t>
            </a:r>
            <a:r>
              <a:rPr sz="2000" kern="0" spc="-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verless</a:t>
            </a:r>
            <a:r>
              <a:rPr sz="2000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-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car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90220" algn="l" rtl="0" eaLnBrk="0">
              <a:lnSpc>
                <a:spcPct val="88000"/>
              </a:lnSpc>
              <a:spcBef>
                <a:spcPts val="89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kern="0" spc="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 government group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develops an IT system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 track chil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 immunizations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89940" indent="-299720" algn="l" rtl="0" eaLnBrk="0">
              <a:lnSpc>
                <a:spcPct val="89000"/>
              </a:lnSpc>
              <a:spcBef>
                <a:spcPts val="89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000" kern="0" spc="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 global bank acquires other financial institutions and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needs</a:t>
            </a:r>
            <a:r>
              <a:rPr sz="2000" kern="0" spc="-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to consolidate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systems an</a:t>
            </a:r>
            <a:r>
              <a:rPr sz="2000" kern="0" spc="-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 procedures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76605" indent="-287020" algn="l" rtl="0" eaLnBrk="0">
              <a:lnSpc>
                <a:spcPct val="94000"/>
              </a:lnSpc>
              <a:spcBef>
                <a:spcPts val="1100"/>
              </a:spcBef>
              <a:tabLst>
                <a:tab pos="618490" algn="l"/>
              </a:tabLst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800" kern="0" spc="1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8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 large ne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twork of</a:t>
            </a:r>
            <a:r>
              <a:rPr sz="1800" kern="0" spc="-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healthcare providers </a:t>
            </a:r>
            <a:r>
              <a:rPr sz="18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updates its information systems and</a:t>
            </a:r>
            <a:r>
              <a:rPr sz="18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</a:t>
            </a:r>
            <a:r>
              <a:rPr sz="18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procedures 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 reduce hospital acquired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diseases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2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39000"/>
              </a:lnSpc>
            </a:pP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6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124" name="picture 1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06166" y="5922482"/>
            <a:ext cx="128762" cy="200942"/>
          </a:xfrm>
          <a:prstGeom prst="rect">
            <a:avLst/>
          </a:prstGeom>
        </p:spPr>
      </p:pic>
      <p:pic>
        <p:nvPicPr>
          <p:cNvPr id="126" name="picture 1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06932" y="5240668"/>
            <a:ext cx="135255" cy="211073"/>
          </a:xfrm>
          <a:prstGeom prst="rect">
            <a:avLst/>
          </a:prstGeom>
        </p:spPr>
      </p:pic>
      <p:pic>
        <p:nvPicPr>
          <p:cNvPr id="128" name="picture 1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06934" y="4859668"/>
            <a:ext cx="135254" cy="211073"/>
          </a:xfrm>
          <a:prstGeom prst="rect">
            <a:avLst/>
          </a:prstGeom>
        </p:spPr>
      </p:pic>
      <p:pic>
        <p:nvPicPr>
          <p:cNvPr id="130" name="picture 1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06932" y="4478668"/>
            <a:ext cx="135255" cy="211073"/>
          </a:xfrm>
          <a:prstGeom prst="rect">
            <a:avLst/>
          </a:prstGeom>
        </p:spPr>
      </p:pic>
      <p:pic>
        <p:nvPicPr>
          <p:cNvPr id="132" name="picture 1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06934" y="4097669"/>
            <a:ext cx="135254" cy="211073"/>
          </a:xfrm>
          <a:prstGeom prst="rect">
            <a:avLst/>
          </a:prstGeom>
        </p:spPr>
      </p:pic>
      <p:pic>
        <p:nvPicPr>
          <p:cNvPr id="134" name="picture 1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06934" y="2886075"/>
            <a:ext cx="135254" cy="211073"/>
          </a:xfrm>
          <a:prstGeom prst="rect">
            <a:avLst/>
          </a:prstGeom>
        </p:spPr>
      </p:pic>
      <p:pic>
        <p:nvPicPr>
          <p:cNvPr id="136" name="picture 1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006929" y="2466984"/>
            <a:ext cx="135255" cy="211073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138" name="path 138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40" name="path 140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42" name="textbox 142"/>
          <p:cNvSpPr/>
          <p:nvPr/>
        </p:nvSpPr>
        <p:spPr>
          <a:xfrm>
            <a:off x="166102" y="208382"/>
            <a:ext cx="3357245" cy="5054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What is</a:t>
            </a:r>
            <a:r>
              <a:rPr sz="3600" kern="0" spc="13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 Proj</a:t>
            </a:r>
            <a:r>
              <a:rPr sz="3600" kern="0" spc="-2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ect?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Information Technology Project Management, Ninth Edition. © 2019 Cengage.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/>
          </a:p>
        </p:txBody>
      </p:sp>
      <p:pic>
        <p:nvPicPr>
          <p:cNvPr id="6" name="图片 5" descr="图片包含 图示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356"/>
            <a:ext cx="9144000" cy="550142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09600" y="1447800"/>
            <a:ext cx="838200" cy="426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RESOURCE_RECORD_KEY" val="{&quot;10&quot;:[20179637]}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34300</Words>
  <Application>WPS 演示</Application>
  <PresentationFormat>全屏显示(4:3)</PresentationFormat>
  <Paragraphs>1007</Paragraphs>
  <Slides>60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74" baseType="lpstr">
      <vt:lpstr>Arial</vt:lpstr>
      <vt:lpstr>宋体</vt:lpstr>
      <vt:lpstr>Wingdings</vt:lpstr>
      <vt:lpstr>Arial</vt:lpstr>
      <vt:lpstr>Open Sans Regular</vt:lpstr>
      <vt:lpstr>Times New Roman</vt:lpstr>
      <vt:lpstr>Times New Roman</vt:lpstr>
      <vt:lpstr>Wingdings</vt:lpstr>
      <vt:lpstr>微软雅黑</vt:lpstr>
      <vt:lpstr>Arial Unicode MS</vt:lpstr>
      <vt:lpstr>Calibri</vt:lpstr>
      <vt:lpstr>Calibri</vt:lpstr>
      <vt:lpstr>Saturday Sans Regular</vt:lpstr>
      <vt:lpstr>Office theme</vt:lpstr>
      <vt:lpstr>软件项目管理   主讲：赵梦辰</vt:lpstr>
      <vt:lpstr>课程简介</vt:lpstr>
      <vt:lpstr>课程简介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DSME6620</dc:title>
  <dc:creator>Prof. Gong Xiting</dc:creator>
  <cp:lastModifiedBy>赵梦辰</cp:lastModifiedBy>
  <cp:revision>14</cp:revision>
  <dcterms:created xsi:type="dcterms:W3CDTF">2025-08-31T13:27:00Z</dcterms:created>
  <dcterms:modified xsi:type="dcterms:W3CDTF">2025-09-04T02:01:16Z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wqlLaW5nc29mdCBQREYgdG8gV1BTIDExMA</vt:lpwstr>
  </property>
  <property fmtid="{D5CDD505-2E9C-101B-9397-08002B2CF9AE}" pid="3" name="Created">
    <vt:filetime>2025-09-02T13:15:07Z</vt:filetime>
  </property>
  <property fmtid="{D5CDD505-2E9C-101B-9397-08002B2CF9AE}" pid="4" name="ICV">
    <vt:lpwstr>F12A2C1EDCA54DBCB0D97113103B5EEC_12</vt:lpwstr>
  </property>
  <property fmtid="{D5CDD505-2E9C-101B-9397-08002B2CF9AE}" pid="5" name="KSOProductBuildVer">
    <vt:lpwstr>2052-12.1.0.22529</vt:lpwstr>
  </property>
</Properties>
</file>